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5"/>
  </p:notesMasterIdLst>
  <p:sldIdLst>
    <p:sldId id="259" r:id="rId2"/>
    <p:sldId id="256" r:id="rId3"/>
    <p:sldId id="539" r:id="rId4"/>
    <p:sldId id="553" r:id="rId5"/>
    <p:sldId id="554" r:id="rId6"/>
    <p:sldId id="555" r:id="rId7"/>
    <p:sldId id="486" r:id="rId8"/>
    <p:sldId id="489" r:id="rId9"/>
    <p:sldId id="490" r:id="rId10"/>
    <p:sldId id="503" r:id="rId11"/>
    <p:sldId id="531" r:id="rId12"/>
    <p:sldId id="504" r:id="rId13"/>
    <p:sldId id="496" r:id="rId14"/>
    <p:sldId id="506" r:id="rId15"/>
    <p:sldId id="498" r:id="rId16"/>
    <p:sldId id="505" r:id="rId17"/>
    <p:sldId id="529" r:id="rId18"/>
    <p:sldId id="508" r:id="rId19"/>
    <p:sldId id="509" r:id="rId20"/>
    <p:sldId id="510" r:id="rId21"/>
    <p:sldId id="499" r:id="rId22"/>
    <p:sldId id="507" r:id="rId23"/>
    <p:sldId id="493" r:id="rId24"/>
    <p:sldId id="515" r:id="rId25"/>
    <p:sldId id="512" r:id="rId26"/>
    <p:sldId id="513" r:id="rId27"/>
    <p:sldId id="516" r:id="rId28"/>
    <p:sldId id="519" r:id="rId29"/>
    <p:sldId id="517" r:id="rId30"/>
    <p:sldId id="549" r:id="rId31"/>
    <p:sldId id="550" r:id="rId32"/>
    <p:sldId id="556" r:id="rId33"/>
    <p:sldId id="557" r:id="rId34"/>
    <p:sldId id="520" r:id="rId35"/>
    <p:sldId id="521" r:id="rId36"/>
    <p:sldId id="491" r:id="rId37"/>
    <p:sldId id="522" r:id="rId38"/>
    <p:sldId id="524" r:id="rId39"/>
    <p:sldId id="523" r:id="rId40"/>
    <p:sldId id="551" r:id="rId41"/>
    <p:sldId id="552" r:id="rId42"/>
    <p:sldId id="525" r:id="rId43"/>
    <p:sldId id="264" r:id="rId44"/>
  </p:sldIdLst>
  <p:sldSz cx="34559875" cy="19440525"/>
  <p:notesSz cx="6858000" cy="9144000"/>
  <p:defaultTextStyle>
    <a:defPPr>
      <a:defRPr lang="en-US"/>
    </a:defPPr>
    <a:lvl1pPr marL="0" algn="l" defTabSz="2591374" rtl="0" eaLnBrk="1" latinLnBrk="0" hangingPunct="1">
      <a:defRPr sz="5102" kern="1200">
        <a:solidFill>
          <a:schemeClr val="tx1"/>
        </a:solidFill>
        <a:latin typeface="+mn-lt"/>
        <a:ea typeface="+mn-ea"/>
        <a:cs typeface="+mn-cs"/>
      </a:defRPr>
    </a:lvl1pPr>
    <a:lvl2pPr marL="1295687" algn="l" defTabSz="2591374" rtl="0" eaLnBrk="1" latinLnBrk="0" hangingPunct="1">
      <a:defRPr sz="5102" kern="1200">
        <a:solidFill>
          <a:schemeClr val="tx1"/>
        </a:solidFill>
        <a:latin typeface="+mn-lt"/>
        <a:ea typeface="+mn-ea"/>
        <a:cs typeface="+mn-cs"/>
      </a:defRPr>
    </a:lvl2pPr>
    <a:lvl3pPr marL="2591374" algn="l" defTabSz="2591374" rtl="0" eaLnBrk="1" latinLnBrk="0" hangingPunct="1">
      <a:defRPr sz="5102" kern="1200">
        <a:solidFill>
          <a:schemeClr val="tx1"/>
        </a:solidFill>
        <a:latin typeface="+mn-lt"/>
        <a:ea typeface="+mn-ea"/>
        <a:cs typeface="+mn-cs"/>
      </a:defRPr>
    </a:lvl3pPr>
    <a:lvl4pPr marL="3887062" algn="l" defTabSz="2591374" rtl="0" eaLnBrk="1" latinLnBrk="0" hangingPunct="1">
      <a:defRPr sz="5102" kern="1200">
        <a:solidFill>
          <a:schemeClr val="tx1"/>
        </a:solidFill>
        <a:latin typeface="+mn-lt"/>
        <a:ea typeface="+mn-ea"/>
        <a:cs typeface="+mn-cs"/>
      </a:defRPr>
    </a:lvl4pPr>
    <a:lvl5pPr marL="5182749" algn="l" defTabSz="2591374" rtl="0" eaLnBrk="1" latinLnBrk="0" hangingPunct="1">
      <a:defRPr sz="5102" kern="1200">
        <a:solidFill>
          <a:schemeClr val="tx1"/>
        </a:solidFill>
        <a:latin typeface="+mn-lt"/>
        <a:ea typeface="+mn-ea"/>
        <a:cs typeface="+mn-cs"/>
      </a:defRPr>
    </a:lvl5pPr>
    <a:lvl6pPr marL="6478438" algn="l" defTabSz="2591374" rtl="0" eaLnBrk="1" latinLnBrk="0" hangingPunct="1">
      <a:defRPr sz="5102" kern="1200">
        <a:solidFill>
          <a:schemeClr val="tx1"/>
        </a:solidFill>
        <a:latin typeface="+mn-lt"/>
        <a:ea typeface="+mn-ea"/>
        <a:cs typeface="+mn-cs"/>
      </a:defRPr>
    </a:lvl6pPr>
    <a:lvl7pPr marL="7774125" algn="l" defTabSz="2591374" rtl="0" eaLnBrk="1" latinLnBrk="0" hangingPunct="1">
      <a:defRPr sz="5102" kern="1200">
        <a:solidFill>
          <a:schemeClr val="tx1"/>
        </a:solidFill>
        <a:latin typeface="+mn-lt"/>
        <a:ea typeface="+mn-ea"/>
        <a:cs typeface="+mn-cs"/>
      </a:defRPr>
    </a:lvl7pPr>
    <a:lvl8pPr marL="9069812" algn="l" defTabSz="2591374" rtl="0" eaLnBrk="1" latinLnBrk="0" hangingPunct="1">
      <a:defRPr sz="5102" kern="1200">
        <a:solidFill>
          <a:schemeClr val="tx1"/>
        </a:solidFill>
        <a:latin typeface="+mn-lt"/>
        <a:ea typeface="+mn-ea"/>
        <a:cs typeface="+mn-cs"/>
      </a:defRPr>
    </a:lvl8pPr>
    <a:lvl9pPr marL="10365499" algn="l" defTabSz="2591374" rtl="0" eaLnBrk="1" latinLnBrk="0" hangingPunct="1">
      <a:defRPr sz="510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3" userDrawn="1">
          <p15:clr>
            <a:srgbClr val="A4A3A4"/>
          </p15:clr>
        </p15:guide>
        <p15:guide id="2" pos="108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41D"/>
    <a:srgbClr val="FCB5A2"/>
    <a:srgbClr val="9EC0F0"/>
    <a:srgbClr val="FF8181"/>
    <a:srgbClr val="FFFF66"/>
    <a:srgbClr val="FF7C80"/>
    <a:srgbClr val="FFD20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5256" autoAdjust="0"/>
  </p:normalViewPr>
  <p:slideViewPr>
    <p:cSldViewPr snapToGrid="0" showGuides="1">
      <p:cViewPr varScale="1">
        <p:scale>
          <a:sx n="28" d="100"/>
          <a:sy n="28" d="100"/>
        </p:scale>
        <p:origin x="461" y="101"/>
      </p:cViewPr>
      <p:guideLst>
        <p:guide orient="horz" pos="6123"/>
        <p:guide pos="10886"/>
      </p:guideLst>
    </p:cSldViewPr>
  </p:slideViewPr>
  <p:notesTextViewPr>
    <p:cViewPr>
      <p:scale>
        <a:sx n="195" d="100"/>
        <a:sy n="1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1822218" rtl="0" eaLnBrk="1" latinLnBrk="0" hangingPunct="1">
      <a:defRPr sz="2392" kern="1200">
        <a:solidFill>
          <a:schemeClr val="tx1"/>
        </a:solidFill>
        <a:latin typeface="+mn-lt"/>
        <a:ea typeface="+mn-ea"/>
        <a:cs typeface="+mn-cs"/>
      </a:defRPr>
    </a:lvl1pPr>
    <a:lvl2pPr marL="911110" algn="l" defTabSz="1822218" rtl="0" eaLnBrk="1" latinLnBrk="0" hangingPunct="1">
      <a:defRPr sz="2392" kern="1200">
        <a:solidFill>
          <a:schemeClr val="tx1"/>
        </a:solidFill>
        <a:latin typeface="+mn-lt"/>
        <a:ea typeface="+mn-ea"/>
        <a:cs typeface="+mn-cs"/>
      </a:defRPr>
    </a:lvl2pPr>
    <a:lvl3pPr marL="1822218" algn="l" defTabSz="1822218" rtl="0" eaLnBrk="1" latinLnBrk="0" hangingPunct="1">
      <a:defRPr sz="2392" kern="1200">
        <a:solidFill>
          <a:schemeClr val="tx1"/>
        </a:solidFill>
        <a:latin typeface="+mn-lt"/>
        <a:ea typeface="+mn-ea"/>
        <a:cs typeface="+mn-cs"/>
      </a:defRPr>
    </a:lvl3pPr>
    <a:lvl4pPr marL="2733326" algn="l" defTabSz="1822218" rtl="0" eaLnBrk="1" latinLnBrk="0" hangingPunct="1">
      <a:defRPr sz="2392" kern="1200">
        <a:solidFill>
          <a:schemeClr val="tx1"/>
        </a:solidFill>
        <a:latin typeface="+mn-lt"/>
        <a:ea typeface="+mn-ea"/>
        <a:cs typeface="+mn-cs"/>
      </a:defRPr>
    </a:lvl4pPr>
    <a:lvl5pPr marL="3644434" algn="l" defTabSz="1822218" rtl="0" eaLnBrk="1" latinLnBrk="0" hangingPunct="1">
      <a:defRPr sz="2392" kern="1200">
        <a:solidFill>
          <a:schemeClr val="tx1"/>
        </a:solidFill>
        <a:latin typeface="+mn-lt"/>
        <a:ea typeface="+mn-ea"/>
        <a:cs typeface="+mn-cs"/>
      </a:defRPr>
    </a:lvl5pPr>
    <a:lvl6pPr marL="4555544" algn="l" defTabSz="1822218" rtl="0" eaLnBrk="1" latinLnBrk="0" hangingPunct="1">
      <a:defRPr sz="2392" kern="1200">
        <a:solidFill>
          <a:schemeClr val="tx1"/>
        </a:solidFill>
        <a:latin typeface="+mn-lt"/>
        <a:ea typeface="+mn-ea"/>
        <a:cs typeface="+mn-cs"/>
      </a:defRPr>
    </a:lvl6pPr>
    <a:lvl7pPr marL="5466652" algn="l" defTabSz="1822218" rtl="0" eaLnBrk="1" latinLnBrk="0" hangingPunct="1">
      <a:defRPr sz="2392" kern="1200">
        <a:solidFill>
          <a:schemeClr val="tx1"/>
        </a:solidFill>
        <a:latin typeface="+mn-lt"/>
        <a:ea typeface="+mn-ea"/>
        <a:cs typeface="+mn-cs"/>
      </a:defRPr>
    </a:lvl7pPr>
    <a:lvl8pPr marL="6377759" algn="l" defTabSz="1822218" rtl="0" eaLnBrk="1" latinLnBrk="0" hangingPunct="1">
      <a:defRPr sz="2392" kern="1200">
        <a:solidFill>
          <a:schemeClr val="tx1"/>
        </a:solidFill>
        <a:latin typeface="+mn-lt"/>
        <a:ea typeface="+mn-ea"/>
        <a:cs typeface="+mn-cs"/>
      </a:defRPr>
    </a:lvl8pPr>
    <a:lvl9pPr marL="7288867" algn="l" defTabSz="1822218" rtl="0" eaLnBrk="1" latinLnBrk="0" hangingPunct="1">
      <a:defRPr sz="239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303229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287250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320918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203419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354256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82563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319183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64925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196093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401111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a:t>Elementen op slide:</a:t>
            </a:r>
          </a:p>
          <a:p>
            <a:pPr marL="457200" indent="-457200">
              <a:buFontTx/>
              <a:buChar char="-"/>
            </a:pPr>
            <a:r>
              <a:rPr lang="en-US" sz="3000"/>
              <a:t>Titel: cinema in het oude Rome </a:t>
            </a:r>
            <a:r>
              <a:rPr lang="en-US" sz="3000">
                <a:sym typeface="Wingdings" panose="05000000000000000000" pitchFamily="2" charset="2"/>
              </a:rPr>
              <a:t> raar? Hoe kan dat?  Aandacht trekken van de lezer</a:t>
            </a:r>
          </a:p>
          <a:p>
            <a:pPr marL="457200" indent="-457200">
              <a:buFontTx/>
              <a:buChar char="-"/>
            </a:pPr>
            <a:r>
              <a:rPr lang="en-US" sz="3000">
                <a:sym typeface="Wingdings" panose="05000000000000000000" pitchFamily="2" charset="2"/>
              </a:rPr>
              <a:t>Epische verhalen  cool ofnie?  ‘Latijnse taal’ – waarom ‘taal’ er nog eens bij? Latijn is toch een taal? Maar ook de naam van het vak ... Keuze om expliciet te zijn</a:t>
            </a:r>
          </a:p>
          <a:p>
            <a:pPr marL="457200" indent="-457200">
              <a:buFontTx/>
              <a:buChar char="-"/>
            </a:pPr>
            <a:r>
              <a:rPr lang="en-US" sz="3000">
                <a:sym typeface="Wingdings" panose="05000000000000000000" pitchFamily="2" charset="2"/>
              </a:rPr>
              <a:t>Afbeelding: herkenbaarheid – dit hebben jullie misschien vooral onthouden van wat jullie lkr jullie gezegd getoond heeft?</a:t>
            </a:r>
          </a:p>
          <a:p>
            <a:pPr marL="457200" indent="-457200">
              <a:buFontTx/>
              <a:buChar char="-"/>
            </a:pPr>
            <a:r>
              <a:rPr lang="en-US" sz="3000">
                <a:sym typeface="Wingdings" panose="05000000000000000000" pitchFamily="2" charset="2"/>
              </a:rPr>
              <a:t>Bovenaan: vakgroep “Taalkunde”  Ik ben een taalkundige eerder dan een classicus. Ik ken Latijn en Grieks, ja, maar misschien niet zo goed als mijn promotor die al jaren les geeft als classicus. Wat kan ik dan wel? Ik ben taalkundige, dus ik probeer te begrijpen en te vertellen hoe taal werkt. Taal met een grote ‘T’ – dus eigenlijk iets dat alle mensen gemeenschappelijk hebben. Iets dat, in de vorm waarin wij het als mensen kennen en gebruiken, uniek is voor de mens en hen onderscheidt van de dieren. Ja, dieren hebben ook communicatievormen, dat klopt – maar Taal bij de mensen is toch nog iets anders. Maar goed: als taalkundige illustreer ik aan de hand van het Latijn hoe bepaalde zaken in de “Taal” even goed voor de Romeinen werkten als voor ons. Even goed voor de Romeinen als voor Chinezen, en even goed voor Grieken als voor de inheemse bevolking van het Amerikaanse content. En wat Latijn nu net zo bijzonder maakt – en nu komen we bij ‘Afdeling Latijn’ hierboven – is dat het een taal is die niet evident is. Niet evident om te kiezen. Niet evident om te begrijpen. Niet evident om zo maar even snel een tekst in te lezen – en net daarom is het Latijn een van de talen die van onschatbare waarde is om “Taal” te leren kennen. En dat ga ik jullie aan de hand van deze les proberen duidelijk maken.</a:t>
            </a:r>
          </a:p>
        </p:txBody>
      </p:sp>
      <p:sp>
        <p:nvSpPr>
          <p:cNvPr id="4" name="Slide Number Placeholder 3"/>
          <p:cNvSpPr>
            <a:spLocks noGrp="1"/>
          </p:cNvSpPr>
          <p:nvPr>
            <p:ph type="sldNum" sz="quarter" idx="5"/>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257531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317586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214456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3961691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1097809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9889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367236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86A8-F464-6E8E-09FD-2E9A9CB69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0F1E6-078D-E762-BEC3-680792048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5276C-3113-4584-0FEC-A90920EEEA2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4A8C88CD-8FC2-CB89-A3BD-EC66EB2C2BA0}"/>
              </a:ext>
            </a:extLst>
          </p:cNvPr>
          <p:cNvSpPr>
            <a:spLocks noGrp="1"/>
          </p:cNvSpPr>
          <p:nvPr>
            <p:ph type="sldNum" sz="quarter" idx="10"/>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1040275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32</a:t>
            </a:fld>
            <a:endParaRPr lang="en-GB"/>
          </a:p>
        </p:txBody>
      </p:sp>
    </p:spTree>
    <p:extLst>
      <p:ext uri="{BB962C8B-B14F-4D97-AF65-F5344CB8AC3E}">
        <p14:creationId xmlns:p14="http://schemas.microsoft.com/office/powerpoint/2010/main" val="367236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92929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406367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3764290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275618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2548236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3835129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3999238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3FD9-F9D0-C8D7-DA19-73E6433A6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7819C-D119-89B7-7DF1-8A050D8CA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88817-D7A0-C433-49C7-7C010D9BC655}"/>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DD39A56E-492E-41DF-1B0E-E97111643A1F}"/>
              </a:ext>
            </a:extLst>
          </p:cNvPr>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92243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42</a:t>
            </a:fld>
            <a:endParaRPr lang="en-GB"/>
          </a:p>
        </p:txBody>
      </p:sp>
    </p:spTree>
    <p:extLst>
      <p:ext uri="{BB962C8B-B14F-4D97-AF65-F5344CB8AC3E}">
        <p14:creationId xmlns:p14="http://schemas.microsoft.com/office/powerpoint/2010/main" val="335098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EB22E-A870-F5C2-5FA7-ECA279F6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21029-3677-A251-1492-AA2B899A2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0F9B9-E298-7353-15EE-EDE7AB98DD3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821BA62-E51D-B7CB-4BAA-0BE99BA8A382}"/>
              </a:ext>
            </a:extLst>
          </p:cNvPr>
          <p:cNvSpPr>
            <a:spLocks noGrp="1"/>
          </p:cNvSpPr>
          <p:nvPr>
            <p:ph type="sldNum" sz="quarter" idx="10"/>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196132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5616-DF1A-0110-D891-268017A05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EE10-1558-E30F-1AC1-85F21E193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56487-166C-2205-F36F-577F82CCFEC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4A418509-A840-C884-0B8E-7EDD240D2F39}"/>
              </a:ext>
            </a:extLst>
          </p:cNvPr>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165892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328906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200628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46133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1243370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E320B-1CC9-40BB-A9E8-B6BA839FEBDE}" type="datetime1">
              <a:rPr lang="en-GB" smtClean="0"/>
              <a:t>25/03/2024</a:t>
            </a:fld>
            <a:endParaRPr lang="en-GB"/>
          </a:p>
        </p:txBody>
      </p:sp>
      <p:sp>
        <p:nvSpPr>
          <p:cNvPr id="3" name="Footer Placeholder 2"/>
          <p:cNvSpPr>
            <a:spLocks noGrp="1"/>
          </p:cNvSpPr>
          <p:nvPr>
            <p:ph type="ftr" sz="quarter" idx="11"/>
          </p:nvPr>
        </p:nvSpPr>
        <p:spPr/>
        <p:txBody>
          <a:bodyPr/>
          <a:lstStyle/>
          <a:p>
            <a:r>
              <a:rPr lang="en-GB"/>
              <a:t>Aerts, Simon: Semantic implications of the perfectum merger in Latin</a:t>
            </a:r>
          </a:p>
        </p:txBody>
      </p:sp>
      <p:sp>
        <p:nvSpPr>
          <p:cNvPr id="4" name="Slide Number Placeholder 3"/>
          <p:cNvSpPr>
            <a:spLocks noGrp="1"/>
          </p:cNvSpPr>
          <p:nvPr>
            <p:ph type="sldNum" sz="quarter" idx="12"/>
          </p:nvPr>
        </p:nvSpPr>
        <p:spPr/>
        <p:txBody>
          <a:bodyPr/>
          <a:lstStyle/>
          <a:p>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7865" y="4551739"/>
            <a:ext cx="9568695" cy="8316916"/>
          </a:xfrm>
          <a:prstGeom prst="rect">
            <a:avLst/>
          </a:prstGeom>
        </p:spPr>
      </p:pic>
    </p:spTree>
    <p:extLst>
      <p:ext uri="{BB962C8B-B14F-4D97-AF65-F5344CB8AC3E}">
        <p14:creationId xmlns:p14="http://schemas.microsoft.com/office/powerpoint/2010/main" val="1091436526"/>
      </p:ext>
    </p:extLst>
  </p:cSld>
  <p:clrMapOvr>
    <a:masterClrMapping/>
  </p:clrMapOvr>
  <p:extLst>
    <p:ext uri="{DCECCB84-F9BA-43D5-87BE-67443E8EF086}">
      <p15:sldGuideLst xmlns:p15="http://schemas.microsoft.com/office/powerpoint/2012/main">
        <p15:guide id="1" orient="horz" pos="6123" userDrawn="1">
          <p15:clr>
            <a:srgbClr val="FBAE40"/>
          </p15:clr>
        </p15:guide>
        <p15:guide id="2" pos="108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1822608" y="2776876"/>
            <a:ext cx="32737270" cy="12965931"/>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noProof="0"/>
          </a:p>
        </p:txBody>
      </p:sp>
      <p:sp>
        <p:nvSpPr>
          <p:cNvPr id="2" name="Title 1"/>
          <p:cNvSpPr>
            <a:spLocks noGrp="1"/>
          </p:cNvSpPr>
          <p:nvPr>
            <p:ph type="ctrTitle" hasCustomPrompt="1"/>
          </p:nvPr>
        </p:nvSpPr>
        <p:spPr bwMode="white">
          <a:xfrm>
            <a:off x="2573401" y="3474564"/>
            <a:ext cx="14781754" cy="11499759"/>
          </a:xfrm>
        </p:spPr>
        <p:txBody>
          <a:bodyPr anchor="t" anchorCtr="0">
            <a:noAutofit/>
          </a:bodyPr>
          <a:lstStyle>
            <a:lvl1pPr algn="l">
              <a:lnSpc>
                <a:spcPts val="6976"/>
              </a:lnSpc>
              <a:defRPr sz="4983"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2733911" y="3645098"/>
            <a:ext cx="29922289" cy="119585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1" name="Tijdelijke aanduiding voor tekst 4"/>
          <p:cNvSpPr>
            <a:spLocks noGrp="1"/>
          </p:cNvSpPr>
          <p:nvPr>
            <p:ph type="body" sz="quarter" idx="10" hasCustomPrompt="1"/>
          </p:nvPr>
        </p:nvSpPr>
        <p:spPr bwMode="white">
          <a:xfrm>
            <a:off x="18369560" y="6170839"/>
            <a:ext cx="14466028" cy="4270500"/>
          </a:xfrm>
        </p:spPr>
        <p:txBody>
          <a:bodyPr>
            <a:normAutofit/>
          </a:bodyPr>
          <a:lstStyle>
            <a:lvl1pPr>
              <a:lnSpc>
                <a:spcPts val="6976"/>
              </a:lnSpc>
              <a:defRPr sz="4783">
                <a:solidFill>
                  <a:schemeClr val="bg1"/>
                </a:solidFill>
              </a:defRPr>
            </a:lvl1pPr>
          </a:lstStyle>
          <a:p>
            <a:pPr lvl="0"/>
            <a:r>
              <a:rPr lang="en-GB" noProof="0" dirty="0"/>
              <a:t>Click to add social media names</a:t>
            </a:r>
            <a:endParaRPr lang="nl-NL" dirty="0"/>
          </a:p>
        </p:txBody>
      </p:sp>
      <p:pic>
        <p:nvPicPr>
          <p:cNvPr id="16" name="Afbeelding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655" y="0"/>
            <a:ext cx="6480008" cy="2776876"/>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1822608" y="2776876"/>
            <a:ext cx="32737270" cy="12965931"/>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2" name="Title 1"/>
          <p:cNvSpPr>
            <a:spLocks noGrp="1"/>
          </p:cNvSpPr>
          <p:nvPr>
            <p:ph type="ctrTitle"/>
          </p:nvPr>
        </p:nvSpPr>
        <p:spPr bwMode="white">
          <a:xfrm>
            <a:off x="2573403" y="4556373"/>
            <a:ext cx="30263861" cy="8842306"/>
          </a:xfrm>
        </p:spPr>
        <p:txBody>
          <a:bodyPr anchor="b">
            <a:noAutofit/>
          </a:bodyPr>
          <a:lstStyle>
            <a:lvl1pPr algn="l">
              <a:lnSpc>
                <a:spcPts val="21923"/>
              </a:lnSpc>
              <a:defRPr sz="19930" u="sng" baseline="0">
                <a:solidFill>
                  <a:schemeClr val="bg1"/>
                </a:solidFill>
                <a:uFill>
                  <a:solidFill>
                    <a:schemeClr val="bg1"/>
                  </a:solidFill>
                </a:uFill>
              </a:defRPr>
            </a:lvl1pPr>
          </a:lstStyle>
          <a:p>
            <a:r>
              <a:rPr lang="nl-NL" noProof="0"/>
              <a:t>Klik om stijl te bewerken</a:t>
            </a:r>
            <a:endParaRPr lang="en-GB" noProof="0" dirty="0"/>
          </a:p>
        </p:txBody>
      </p:sp>
      <p:sp>
        <p:nvSpPr>
          <p:cNvPr id="3" name="Subtitle 2"/>
          <p:cNvSpPr>
            <a:spLocks noGrp="1"/>
          </p:cNvSpPr>
          <p:nvPr>
            <p:ph type="subTitle" idx="1" hasCustomPrompt="1"/>
          </p:nvPr>
        </p:nvSpPr>
        <p:spPr bwMode="white">
          <a:xfrm>
            <a:off x="2558137" y="13702437"/>
            <a:ext cx="30279127" cy="1162413"/>
          </a:xfrm>
        </p:spPr>
        <p:txBody>
          <a:bodyPr>
            <a:normAutofit/>
          </a:bodyPr>
          <a:lstStyle>
            <a:lvl1pPr marL="0" indent="0" algn="l">
              <a:lnSpc>
                <a:spcPts val="7175"/>
              </a:lnSpc>
              <a:buNone/>
              <a:defRPr sz="5979">
                <a:solidFill>
                  <a:schemeClr val="accent1"/>
                </a:solidFill>
              </a:defRPr>
            </a:lvl1pPr>
            <a:lvl2pPr marL="1295817" indent="0" algn="ctr">
              <a:buNone/>
              <a:defRPr sz="5668"/>
            </a:lvl2pPr>
            <a:lvl3pPr marL="2591633" indent="0" algn="ctr">
              <a:buNone/>
              <a:defRPr sz="5102"/>
            </a:lvl3pPr>
            <a:lvl4pPr marL="3887450" indent="0" algn="ctr">
              <a:buNone/>
              <a:defRPr sz="4534"/>
            </a:lvl4pPr>
            <a:lvl5pPr marL="5183267" indent="0" algn="ctr">
              <a:buNone/>
              <a:defRPr sz="4534"/>
            </a:lvl5pPr>
            <a:lvl6pPr marL="6479086" indent="0" algn="ctr">
              <a:buNone/>
              <a:defRPr sz="4534"/>
            </a:lvl6pPr>
            <a:lvl7pPr marL="7774902" indent="0" algn="ctr">
              <a:buNone/>
              <a:defRPr sz="4534"/>
            </a:lvl7pPr>
            <a:lvl8pPr marL="9070719" indent="0" algn="ctr">
              <a:buNone/>
              <a:defRPr sz="4534"/>
            </a:lvl8pPr>
            <a:lvl9pPr marL="10366536" indent="0" algn="ctr">
              <a:buNone/>
              <a:defRPr sz="4534"/>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2733911" y="12772195"/>
            <a:ext cx="29922289" cy="11480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2" name="Picture Placeholder 11"/>
          <p:cNvSpPr>
            <a:spLocks noGrp="1"/>
          </p:cNvSpPr>
          <p:nvPr>
            <p:ph type="pic" sz="quarter" idx="11" hasCustomPrompt="1"/>
          </p:nvPr>
        </p:nvSpPr>
        <p:spPr>
          <a:xfrm>
            <a:off x="6379119" y="16675608"/>
            <a:ext cx="4556511" cy="1851251"/>
          </a:xfrm>
        </p:spPr>
        <p:txBody>
          <a:bodyPr/>
          <a:lstStyle>
            <a:lvl1pPr>
              <a:defRPr sz="3189">
                <a:solidFill>
                  <a:schemeClr val="bg1">
                    <a:lumMod val="50000"/>
                  </a:schemeClr>
                </a:solidFill>
              </a:defRPr>
            </a:lvl1pPr>
          </a:lstStyle>
          <a:p>
            <a:r>
              <a:rPr lang="en-GB" noProof="0"/>
              <a:t>Partner Logo 1</a:t>
            </a:r>
          </a:p>
        </p:txBody>
      </p:sp>
      <p:sp>
        <p:nvSpPr>
          <p:cNvPr id="13" name="Picture Placeholder 11"/>
          <p:cNvSpPr>
            <a:spLocks noGrp="1"/>
          </p:cNvSpPr>
          <p:nvPr>
            <p:ph type="pic" sz="quarter" idx="12" hasCustomPrompt="1"/>
          </p:nvPr>
        </p:nvSpPr>
        <p:spPr>
          <a:xfrm>
            <a:off x="11387694" y="16675608"/>
            <a:ext cx="4556511" cy="1851251"/>
          </a:xfrm>
        </p:spPr>
        <p:txBody>
          <a:bodyPr/>
          <a:lstStyle>
            <a:lvl1pPr>
              <a:defRPr sz="3189">
                <a:solidFill>
                  <a:schemeClr val="bg1">
                    <a:lumMod val="50000"/>
                  </a:schemeClr>
                </a:solidFill>
              </a:defRPr>
            </a:lvl1pPr>
          </a:lstStyle>
          <a:p>
            <a:r>
              <a:rPr lang="en-GB" noProof="0"/>
              <a:t>Partner Logo 2</a:t>
            </a:r>
          </a:p>
        </p:txBody>
      </p:sp>
      <p:sp>
        <p:nvSpPr>
          <p:cNvPr id="14" name="Picture Placeholder 11"/>
          <p:cNvSpPr>
            <a:spLocks noGrp="1"/>
          </p:cNvSpPr>
          <p:nvPr>
            <p:ph type="pic" sz="quarter" idx="13" hasCustomPrompt="1"/>
          </p:nvPr>
        </p:nvSpPr>
        <p:spPr>
          <a:xfrm>
            <a:off x="16403446" y="16675608"/>
            <a:ext cx="4628268" cy="1851251"/>
          </a:xfrm>
        </p:spPr>
        <p:txBody>
          <a:bodyPr/>
          <a:lstStyle>
            <a:lvl1pPr>
              <a:defRPr sz="3189">
                <a:solidFill>
                  <a:schemeClr val="bg1">
                    <a:lumMod val="50000"/>
                  </a:schemeClr>
                </a:solidFill>
              </a:defRPr>
            </a:lvl1pPr>
          </a:lstStyle>
          <a:p>
            <a:r>
              <a:rPr lang="en-GB" noProof="0"/>
              <a:t>Partner Logo 3</a:t>
            </a:r>
          </a:p>
        </p:txBody>
      </p:sp>
      <p:sp>
        <p:nvSpPr>
          <p:cNvPr id="15" name="Picture Placeholder 11"/>
          <p:cNvSpPr>
            <a:spLocks noGrp="1"/>
          </p:cNvSpPr>
          <p:nvPr>
            <p:ph type="pic" sz="quarter" idx="14" hasCustomPrompt="1"/>
          </p:nvPr>
        </p:nvSpPr>
        <p:spPr>
          <a:xfrm>
            <a:off x="21419195" y="16675608"/>
            <a:ext cx="4628268" cy="1851251"/>
          </a:xfrm>
        </p:spPr>
        <p:txBody>
          <a:bodyPr/>
          <a:lstStyle>
            <a:lvl1pPr>
              <a:defRPr sz="3189">
                <a:solidFill>
                  <a:schemeClr val="bg1">
                    <a:lumMod val="50000"/>
                  </a:schemeClr>
                </a:solidFill>
              </a:defRPr>
            </a:lvl1pPr>
          </a:lstStyle>
          <a:p>
            <a:r>
              <a:rPr lang="en-GB" noProof="0"/>
              <a:t>Partner Logo 4</a:t>
            </a:r>
          </a:p>
        </p:txBody>
      </p:sp>
      <p:sp>
        <p:nvSpPr>
          <p:cNvPr id="16" name="Oranisation Placeholder"/>
          <p:cNvSpPr>
            <a:spLocks noGrp="1"/>
          </p:cNvSpPr>
          <p:nvPr>
            <p:ph type="body" sz="quarter" idx="15" hasCustomPrompt="1"/>
          </p:nvPr>
        </p:nvSpPr>
        <p:spPr bwMode="white">
          <a:xfrm>
            <a:off x="17102925" y="787316"/>
            <a:ext cx="16532603" cy="1076309"/>
          </a:xfrm>
        </p:spPr>
        <p:txBody>
          <a:bodyPr anchor="b" anchorCtr="0">
            <a:normAutofit/>
          </a:bodyPr>
          <a:lstStyle>
            <a:lvl1pPr>
              <a:lnSpc>
                <a:spcPts val="3388"/>
              </a:lnSpc>
              <a:defRPr sz="2790" b="1" i="0" u="sng" cap="all" baseline="0">
                <a:solidFill>
                  <a:srgbClr val="1E64C8"/>
                </a:solidFill>
                <a:uFill>
                  <a:solidFill>
                    <a:schemeClr val="bg1"/>
                  </a:solidFill>
                </a:uFill>
              </a:defRPr>
            </a:lvl1pPr>
            <a:lvl2pPr marL="0" indent="0">
              <a:lnSpc>
                <a:spcPts val="3388"/>
              </a:lnSpc>
              <a:buNone/>
              <a:defRPr sz="279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23" name="Afbeelding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655" y="0"/>
            <a:ext cx="6480008" cy="2776876"/>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1822608" y="0"/>
            <a:ext cx="32737270" cy="1574280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2" name="Title 1"/>
          <p:cNvSpPr>
            <a:spLocks noGrp="1"/>
          </p:cNvSpPr>
          <p:nvPr>
            <p:ph type="ctrTitle" hasCustomPrompt="1"/>
          </p:nvPr>
        </p:nvSpPr>
        <p:spPr bwMode="white">
          <a:xfrm>
            <a:off x="2573403" y="6470050"/>
            <a:ext cx="30263861" cy="8842306"/>
          </a:xfrm>
        </p:spPr>
        <p:txBody>
          <a:bodyPr anchor="b">
            <a:noAutofit/>
          </a:bodyPr>
          <a:lstStyle>
            <a:lvl1pPr algn="l">
              <a:lnSpc>
                <a:spcPts val="21923"/>
              </a:lnSpc>
              <a:defRPr sz="1993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2733911" y="14637797"/>
            <a:ext cx="29922289" cy="11480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6"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noProof="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Content Placeholder 2"/>
          <p:cNvSpPr>
            <a:spLocks noGrp="1"/>
          </p:cNvSpPr>
          <p:nvPr>
            <p:ph idx="1"/>
          </p:nvPr>
        </p:nvSpPr>
        <p:spPr>
          <a:xfrm>
            <a:off x="1665989" y="2380563"/>
            <a:ext cx="31292781" cy="13346227"/>
          </a:xfrm>
        </p:spPr>
        <p:txBody>
          <a:bodyPr/>
          <a:lstStyle>
            <a:lvl1pPr marL="1069045" indent="-896850" defTabSz="911200">
              <a:lnSpc>
                <a:spcPct val="120000"/>
              </a:lnSpc>
              <a:buFont typeface="Arial" panose="020B0604020202020204" pitchFamily="34" charset="0"/>
              <a:buChar char="̶"/>
              <a:defRPr/>
            </a:lvl1pPr>
            <a:lvl2pPr marL="2331810" indent="-896850">
              <a:lnSpc>
                <a:spcPct val="120000"/>
              </a:lnSpc>
              <a:defRPr/>
            </a:lvl2pPr>
            <a:lvl3pPr marL="3501302" indent="-896850" defTabSz="911200">
              <a:lnSpc>
                <a:spcPct val="120000"/>
              </a:lnSpc>
              <a:defRPr/>
            </a:lvl3pPr>
            <a:lvl4pPr marL="4642096" indent="-1097744" defTabSz="911200">
              <a:lnSpc>
                <a:spcPct val="120000"/>
              </a:lnSpc>
              <a:defRPr/>
            </a:lvl4pPr>
            <a:lvl5pPr marL="5904860" indent="-882500" defTabSz="911200">
              <a:lnSpc>
                <a:spcPct val="120000"/>
              </a:lnSpc>
              <a:buFont typeface="Arial" panose="020B0604020202020204" pitchFamily="34" charset="0"/>
              <a:buChar char="̶"/>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A912AC5A-26E7-4329-9E11-B6A30B420DA6}" type="datetime1">
              <a:rPr lang="en-GB" noProof="0" smtClean="0"/>
              <a:t>25/03/2024</a:t>
            </a:fld>
            <a:endParaRPr lang="en-GB" noProof="0"/>
          </a:p>
        </p:txBody>
      </p:sp>
      <p:sp>
        <p:nvSpPr>
          <p:cNvPr id="5" name="Footer Placeholder 4"/>
          <p:cNvSpPr>
            <a:spLocks noGrp="1"/>
          </p:cNvSpPr>
          <p:nvPr>
            <p:ph type="ftr" sz="quarter" idx="11"/>
          </p:nvPr>
        </p:nvSpPr>
        <p:spPr/>
        <p:txBody>
          <a:bodyPr/>
          <a:lstStyle/>
          <a:p>
            <a:r>
              <a:rPr lang="en-GB" noProof="0"/>
              <a:t>Aerts, Simon: Semantic implications of the perfectum merger in Latin</a:t>
            </a:r>
          </a:p>
        </p:txBody>
      </p:sp>
      <p:sp>
        <p:nvSpPr>
          <p:cNvPr id="6" name="Slide Number Placeholder 5"/>
          <p:cNvSpPr>
            <a:spLocks noGrp="1"/>
          </p:cNvSpPr>
          <p:nvPr>
            <p:ph type="sldNum" sz="quarter" idx="12"/>
          </p:nvPr>
        </p:nvSpPr>
        <p:spPr/>
        <p:txBody>
          <a:bodyPr/>
          <a:lstStyle/>
          <a:p>
            <a:endParaRPr lang="en-GB" noProof="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4" name="Date Placeholder 3"/>
          <p:cNvSpPr>
            <a:spLocks noGrp="1"/>
          </p:cNvSpPr>
          <p:nvPr>
            <p:ph type="dt" sz="half" idx="10"/>
          </p:nvPr>
        </p:nvSpPr>
        <p:spPr/>
        <p:txBody>
          <a:bodyPr/>
          <a:lstStyle/>
          <a:p>
            <a:fld id="{9D1DAD91-9065-4A69-8F51-D82B200F666E}" type="datetime1">
              <a:rPr lang="en-GB" noProof="0" smtClean="0"/>
              <a:t>25/03/2024</a:t>
            </a:fld>
            <a:endParaRPr lang="en-GB" noProof="0"/>
          </a:p>
        </p:txBody>
      </p:sp>
      <p:sp>
        <p:nvSpPr>
          <p:cNvPr id="5" name="Footer Placeholder 4"/>
          <p:cNvSpPr>
            <a:spLocks noGrp="1"/>
          </p:cNvSpPr>
          <p:nvPr>
            <p:ph type="ftr" sz="quarter" idx="11"/>
          </p:nvPr>
        </p:nvSpPr>
        <p:spPr/>
        <p:txBody>
          <a:bodyPr/>
          <a:lstStyle/>
          <a:p>
            <a:r>
              <a:rPr lang="en-GB" noProof="0"/>
              <a:t>Aerts, Simon: Semantic implications of the perfectum merger in Latin</a:t>
            </a:r>
          </a:p>
        </p:txBody>
      </p:sp>
      <p:sp>
        <p:nvSpPr>
          <p:cNvPr id="8" name="Picture Placeholder 7"/>
          <p:cNvSpPr>
            <a:spLocks noGrp="1"/>
          </p:cNvSpPr>
          <p:nvPr>
            <p:ph type="pic" sz="quarter" idx="13" hasCustomPrompt="1"/>
          </p:nvPr>
        </p:nvSpPr>
        <p:spPr>
          <a:xfrm>
            <a:off x="20140415" y="2734458"/>
            <a:ext cx="12557316" cy="12951580"/>
          </a:xfrm>
        </p:spPr>
        <p:txBody>
          <a:bodyPr/>
          <a:lstStyle>
            <a:lvl1pPr>
              <a:defRPr>
                <a:solidFill>
                  <a:schemeClr val="bg1">
                    <a:lumMod val="50000"/>
                  </a:schemeClr>
                </a:solidFill>
              </a:defRPr>
            </a:lvl1pPr>
          </a:lstStyle>
          <a:p>
            <a:r>
              <a:rPr lang="en-GB" noProof="0"/>
              <a:t>Photo</a:t>
            </a:r>
          </a:p>
        </p:txBody>
      </p:sp>
      <p:sp>
        <p:nvSpPr>
          <p:cNvPr id="9"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noProof="0"/>
          </a:p>
        </p:txBody>
      </p:sp>
      <p:sp>
        <p:nvSpPr>
          <p:cNvPr id="12" name="Content Placeholder 2"/>
          <p:cNvSpPr>
            <a:spLocks noGrp="1"/>
          </p:cNvSpPr>
          <p:nvPr>
            <p:ph idx="1"/>
          </p:nvPr>
        </p:nvSpPr>
        <p:spPr>
          <a:xfrm>
            <a:off x="1665991" y="2380563"/>
            <a:ext cx="16826802" cy="13346227"/>
          </a:xfrm>
        </p:spPr>
        <p:txBody>
          <a:bodyPr/>
          <a:lstStyle>
            <a:lvl1pPr defTabSz="911200">
              <a:lnSpc>
                <a:spcPct val="120000"/>
              </a:lnSpc>
              <a:defRPr/>
            </a:lvl1pPr>
            <a:lvl2pPr>
              <a:lnSpc>
                <a:spcPct val="120000"/>
              </a:lnSpc>
              <a:defRPr/>
            </a:lvl2pPr>
            <a:lvl3pPr defTabSz="911200">
              <a:lnSpc>
                <a:spcPct val="120000"/>
              </a:lnSpc>
              <a:defRPr/>
            </a:lvl3pPr>
            <a:lvl4pPr defTabSz="911200">
              <a:lnSpc>
                <a:spcPct val="120000"/>
              </a:lnSpc>
              <a:defRPr/>
            </a:lvl4pPr>
            <a:lvl5pPr defTabSz="911200">
              <a:lnSpc>
                <a:spcPct val="120000"/>
              </a:lnSpc>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Date Placeholder 2"/>
          <p:cNvSpPr>
            <a:spLocks noGrp="1"/>
          </p:cNvSpPr>
          <p:nvPr>
            <p:ph type="dt" sz="half" idx="10"/>
          </p:nvPr>
        </p:nvSpPr>
        <p:spPr/>
        <p:txBody>
          <a:bodyPr/>
          <a:lstStyle/>
          <a:p>
            <a:fld id="{C8859F67-9A52-44C0-A5A7-E9A84FF9D925}" type="datetime1">
              <a:rPr lang="en-GB" noProof="0" smtClean="0"/>
              <a:t>25/03/2024</a:t>
            </a:fld>
            <a:endParaRPr lang="en-GB" noProof="0"/>
          </a:p>
        </p:txBody>
      </p:sp>
      <p:sp>
        <p:nvSpPr>
          <p:cNvPr id="4" name="Footer Placeholder 3"/>
          <p:cNvSpPr>
            <a:spLocks noGrp="1"/>
          </p:cNvSpPr>
          <p:nvPr>
            <p:ph type="ftr" sz="quarter" idx="11"/>
          </p:nvPr>
        </p:nvSpPr>
        <p:spPr/>
        <p:txBody>
          <a:bodyPr/>
          <a:lstStyle/>
          <a:p>
            <a:r>
              <a:rPr lang="en-GB" noProof="0"/>
              <a:t>Aerts, Simon: Semantic implications of the perfectum merger in Latin</a:t>
            </a:r>
          </a:p>
        </p:txBody>
      </p:sp>
      <p:sp>
        <p:nvSpPr>
          <p:cNvPr id="5" name="Slide Number Placeholder 4"/>
          <p:cNvSpPr>
            <a:spLocks noGrp="1"/>
          </p:cNvSpPr>
          <p:nvPr>
            <p:ph type="sldNum" sz="quarter" idx="12"/>
          </p:nvPr>
        </p:nvSpPr>
        <p:spPr/>
        <p:txBody>
          <a:bodyPr/>
          <a:lstStyle/>
          <a:p>
            <a:endParaRPr lang="en-GB" noProof="0"/>
          </a:p>
        </p:txBody>
      </p:sp>
      <p:sp>
        <p:nvSpPr>
          <p:cNvPr id="7" name="Picture Placeholder 6"/>
          <p:cNvSpPr>
            <a:spLocks noGrp="1"/>
          </p:cNvSpPr>
          <p:nvPr>
            <p:ph type="pic" sz="quarter" idx="13" hasCustomPrompt="1"/>
          </p:nvPr>
        </p:nvSpPr>
        <p:spPr>
          <a:xfrm>
            <a:off x="1897625" y="2733824"/>
            <a:ext cx="30855119" cy="12958755"/>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3601-C3D7-4689-8C5B-C4BABC865626}" type="datetime1">
              <a:rPr lang="en-GB" smtClean="0"/>
              <a:t>25/03/2024</a:t>
            </a:fld>
            <a:endParaRPr lang="en-GB"/>
          </a:p>
        </p:txBody>
      </p:sp>
      <p:sp>
        <p:nvSpPr>
          <p:cNvPr id="3" name="Footer Placeholder 2"/>
          <p:cNvSpPr>
            <a:spLocks noGrp="1"/>
          </p:cNvSpPr>
          <p:nvPr>
            <p:ph type="ftr" sz="quarter" idx="11"/>
          </p:nvPr>
        </p:nvSpPr>
        <p:spPr/>
        <p:txBody>
          <a:bodyPr/>
          <a:lstStyle/>
          <a:p>
            <a:r>
              <a:rPr lang="en-GB"/>
              <a:t>Aerts, Simon: Semantic implications of the perfectum merger in Latin</a:t>
            </a:r>
          </a:p>
        </p:txBody>
      </p:sp>
      <p:sp>
        <p:nvSpPr>
          <p:cNvPr id="7" name="Covering Background"/>
          <p:cNvSpPr/>
          <p:nvPr userDrawn="1"/>
        </p:nvSpPr>
        <p:spPr>
          <a:xfrm>
            <a:off x="-2" y="0"/>
            <a:ext cx="34557732" cy="194405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6" name="Picture Placeholder 5"/>
          <p:cNvSpPr>
            <a:spLocks noGrp="1"/>
          </p:cNvSpPr>
          <p:nvPr>
            <p:ph type="pic" sz="quarter" idx="12" hasCustomPrompt="1"/>
          </p:nvPr>
        </p:nvSpPr>
        <p:spPr>
          <a:xfrm>
            <a:off x="-2" y="0"/>
            <a:ext cx="34557732" cy="19440525"/>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1822608" y="0"/>
            <a:ext cx="32737270" cy="15785859"/>
          </a:xfrm>
        </p:spPr>
        <p:txBody>
          <a:bodyPr/>
          <a:lstStyle>
            <a:lvl1pPr marL="170850"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CA304AF6-484B-4C39-8DC4-A0123EA5A472}" type="datetime1">
              <a:rPr lang="en-GB" noProof="0" smtClean="0"/>
              <a:t>25/03/2024</a:t>
            </a:fld>
            <a:endParaRPr lang="nl-NL" noProof="0"/>
          </a:p>
        </p:txBody>
      </p:sp>
      <p:sp>
        <p:nvSpPr>
          <p:cNvPr id="3" name="Footer Placeholder 2"/>
          <p:cNvSpPr>
            <a:spLocks noGrp="1"/>
          </p:cNvSpPr>
          <p:nvPr>
            <p:ph type="ftr" sz="quarter" idx="11"/>
          </p:nvPr>
        </p:nvSpPr>
        <p:spPr/>
        <p:txBody>
          <a:bodyPr/>
          <a:lstStyle/>
          <a:p>
            <a:r>
              <a:rPr lang="en-GB" noProof="0"/>
              <a:t>Aerts, Simon: Semantic implications of the perfectum merger in Latin</a:t>
            </a:r>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1822605" y="5365556"/>
            <a:ext cx="13482970" cy="10425843"/>
          </a:xfrm>
          <a:solidFill>
            <a:srgbClr val="1E64C8"/>
          </a:solidFill>
        </p:spPr>
        <p:txBody>
          <a:bodyPr anchor="b" anchorCtr="0">
            <a:noAutofit/>
          </a:bodyPr>
          <a:lstStyle>
            <a:lvl1pPr marL="170850" indent="0">
              <a:buNone/>
              <a:defRPr sz="19930" u="sng" cap="all" baseline="0">
                <a:solidFill>
                  <a:schemeClr val="bg1"/>
                </a:solidFill>
              </a:defRPr>
            </a:lvl1pPr>
            <a:lvl2pPr marL="1961610" indent="-1246572">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9147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1822608" y="0"/>
            <a:ext cx="32737270" cy="15742807"/>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102" noProof="0"/>
          </a:p>
        </p:txBody>
      </p:sp>
      <p:sp>
        <p:nvSpPr>
          <p:cNvPr id="6" name="Picture Placeholder 5"/>
          <p:cNvSpPr>
            <a:spLocks noGrp="1"/>
          </p:cNvSpPr>
          <p:nvPr>
            <p:ph type="pic" sz="quarter" idx="12" hasCustomPrompt="1"/>
          </p:nvPr>
        </p:nvSpPr>
        <p:spPr>
          <a:xfrm>
            <a:off x="1822608" y="0"/>
            <a:ext cx="32737270" cy="15785859"/>
          </a:xfrm>
        </p:spPr>
        <p:txBody>
          <a:bodyPr/>
          <a:lstStyle>
            <a:lvl1pPr marL="170850"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7F6ECD07-5386-4A79-BCE0-E3765189C14A}" type="datetime1">
              <a:rPr lang="en-GB" noProof="0" smtClean="0"/>
              <a:t>25/03/2024</a:t>
            </a:fld>
            <a:endParaRPr lang="nl-NL" noProof="0"/>
          </a:p>
        </p:txBody>
      </p:sp>
      <p:sp>
        <p:nvSpPr>
          <p:cNvPr id="3" name="Footer Placeholder 2"/>
          <p:cNvSpPr>
            <a:spLocks noGrp="1"/>
          </p:cNvSpPr>
          <p:nvPr>
            <p:ph type="ftr" sz="quarter" idx="11"/>
          </p:nvPr>
        </p:nvSpPr>
        <p:spPr/>
        <p:txBody>
          <a:bodyPr/>
          <a:lstStyle/>
          <a:p>
            <a:r>
              <a:rPr lang="en-GB" noProof="0"/>
              <a:t>Aerts, Simon: Semantic implications of the perfectum merger in Latin</a:t>
            </a:r>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1822603" y="2016289"/>
            <a:ext cx="15457333" cy="13769571"/>
          </a:xfrm>
          <a:solidFill>
            <a:srgbClr val="E9F0FA"/>
          </a:solidFill>
        </p:spPr>
        <p:txBody>
          <a:bodyPr>
            <a:normAutofit/>
          </a:bodyPr>
          <a:lstStyle>
            <a:lvl1pPr marL="170850" indent="0">
              <a:buNone/>
              <a:defRPr sz="10762" u="sng" cap="all" baseline="0">
                <a:solidFill>
                  <a:srgbClr val="1E64C8"/>
                </a:solidFill>
              </a:defRPr>
            </a:lvl1pPr>
            <a:lvl2pPr marL="1961610" indent="-1246572">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79485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4612" y="502282"/>
            <a:ext cx="31304155" cy="1721482"/>
          </a:xfrm>
          <a:prstGeom prst="rect">
            <a:avLst/>
          </a:prstGeom>
        </p:spPr>
        <p:txBody>
          <a:bodyPr vert="horz" lIns="91440" tIns="45720" rIns="91440" bIns="45720" rtlCol="0" anchor="t" anchorCtr="0">
            <a:noAutofit/>
          </a:bodyPr>
          <a:lstStyle/>
          <a:p>
            <a:r>
              <a:rPr lang="nl-NL" noProof="0"/>
              <a:t>Klik om stijl te bewerken</a:t>
            </a:r>
            <a:endParaRPr lang="en-GB" noProof="0" dirty="0"/>
          </a:p>
        </p:txBody>
      </p:sp>
      <p:sp>
        <p:nvSpPr>
          <p:cNvPr id="3" name="Text Placeholder 2"/>
          <p:cNvSpPr>
            <a:spLocks noGrp="1"/>
          </p:cNvSpPr>
          <p:nvPr>
            <p:ph type="body" idx="1"/>
          </p:nvPr>
        </p:nvSpPr>
        <p:spPr>
          <a:xfrm>
            <a:off x="1665989" y="2380563"/>
            <a:ext cx="31292781" cy="13346227"/>
          </a:xfrm>
          <a:prstGeom prst="rect">
            <a:avLst/>
          </a:prstGeom>
        </p:spPr>
        <p:txBody>
          <a:bodyPr vert="horz" lIns="91440" tIns="45720" rIns="91440" bIns="45720" rtlCol="0">
            <a:normAutofit/>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8117196" y="17836238"/>
            <a:ext cx="4580282" cy="1035028"/>
          </a:xfrm>
          <a:prstGeom prst="rect">
            <a:avLst/>
          </a:prstGeom>
        </p:spPr>
        <p:txBody>
          <a:bodyPr vert="horz" lIns="91440" tIns="45720" rIns="91440" bIns="45720" rtlCol="0" anchor="ctr"/>
          <a:lstStyle>
            <a:lvl1pPr algn="l">
              <a:defRPr sz="3402">
                <a:solidFill>
                  <a:schemeClr val="tx1">
                    <a:tint val="75000"/>
                  </a:schemeClr>
                </a:solidFill>
              </a:defRPr>
            </a:lvl1pPr>
          </a:lstStyle>
          <a:p>
            <a:fld id="{17FE5343-4FAB-49E0-9F5A-79E956D126C0}" type="datetime1">
              <a:rPr lang="en-GB" noProof="0" smtClean="0"/>
              <a:t>25/03/2024</a:t>
            </a:fld>
            <a:endParaRPr lang="en-GB" noProof="0"/>
          </a:p>
        </p:txBody>
      </p:sp>
      <p:sp>
        <p:nvSpPr>
          <p:cNvPr id="5" name="Footer Placeholder 4"/>
          <p:cNvSpPr>
            <a:spLocks noGrp="1"/>
          </p:cNvSpPr>
          <p:nvPr>
            <p:ph type="ftr" sz="quarter" idx="3"/>
          </p:nvPr>
        </p:nvSpPr>
        <p:spPr>
          <a:xfrm>
            <a:off x="13574332" y="17927361"/>
            <a:ext cx="16650530" cy="872870"/>
          </a:xfrm>
          <a:prstGeom prst="rect">
            <a:avLst/>
          </a:prstGeom>
        </p:spPr>
        <p:txBody>
          <a:bodyPr vert="horz" lIns="91440" tIns="45720" rIns="91440" bIns="45720" rtlCol="0" anchor="ctr"/>
          <a:lstStyle>
            <a:lvl1pPr algn="ctr">
              <a:defRPr sz="3402">
                <a:solidFill>
                  <a:schemeClr val="tx1">
                    <a:tint val="75000"/>
                  </a:schemeClr>
                </a:solidFill>
              </a:defRPr>
            </a:lvl1pPr>
          </a:lstStyle>
          <a:p>
            <a:r>
              <a:rPr lang="en-GB" noProof="0"/>
              <a:t>Aerts, Simon: Semantic implications of the perfectum merger in Latin</a:t>
            </a:r>
          </a:p>
        </p:txBody>
      </p:sp>
      <p:sp>
        <p:nvSpPr>
          <p:cNvPr id="6"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a:p>
        </p:txBody>
      </p:sp>
      <p:sp>
        <p:nvSpPr>
          <p:cNvPr id="7" name="Title positioning box" hidden="1"/>
          <p:cNvSpPr/>
          <p:nvPr userDrawn="1"/>
        </p:nvSpPr>
        <p:spPr>
          <a:xfrm>
            <a:off x="1848247" y="731890"/>
            <a:ext cx="30855119" cy="9241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8" name="Text positoning box" hidden="1"/>
          <p:cNvSpPr/>
          <p:nvPr userDrawn="1"/>
        </p:nvSpPr>
        <p:spPr>
          <a:xfrm>
            <a:off x="1848248" y="3157172"/>
            <a:ext cx="16403442" cy="1255693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9" name="Logo positioning box" hidden="1"/>
          <p:cNvSpPr/>
          <p:nvPr userDrawn="1"/>
        </p:nvSpPr>
        <p:spPr>
          <a:xfrm flipV="1">
            <a:off x="1851310" y="15703830"/>
            <a:ext cx="30852059" cy="2823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2" name="Text positoning box" hidden="1"/>
          <p:cNvSpPr/>
          <p:nvPr userDrawn="1"/>
        </p:nvSpPr>
        <p:spPr>
          <a:xfrm>
            <a:off x="18282066" y="3157172"/>
            <a:ext cx="1822605" cy="1255693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3" name="Text positoning box" hidden="1"/>
          <p:cNvSpPr/>
          <p:nvPr userDrawn="1"/>
        </p:nvSpPr>
        <p:spPr>
          <a:xfrm>
            <a:off x="20130314" y="2703448"/>
            <a:ext cx="12573053" cy="130106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pic>
        <p:nvPicPr>
          <p:cNvPr id="10" name="Logo EN"/>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11305" y="15764293"/>
            <a:ext cx="4599565" cy="3681019"/>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sldNum="0" hdr="0" ftr="0" dt="0"/>
  <p:txStyles>
    <p:titleStyle>
      <a:lvl1pPr algn="l" defTabSz="2591633" rtl="0" eaLnBrk="1" latinLnBrk="0" hangingPunct="1">
        <a:lnSpc>
          <a:spcPct val="90000"/>
        </a:lnSpc>
        <a:spcBef>
          <a:spcPct val="0"/>
        </a:spcBef>
        <a:buNone/>
        <a:defRPr sz="10762" u="sng" kern="1200" cap="all" baseline="0">
          <a:solidFill>
            <a:srgbClr val="1E64C8"/>
          </a:solidFill>
          <a:uFill>
            <a:solidFill>
              <a:srgbClr val="1E64C8"/>
            </a:solidFill>
          </a:uFill>
          <a:latin typeface="+mj-lt"/>
          <a:ea typeface="+mj-ea"/>
          <a:cs typeface="+mj-cs"/>
        </a:defRPr>
      </a:lvl1pPr>
    </p:titleStyle>
    <p:bodyStyle>
      <a:lvl1pPr marL="0" indent="0" algn="l" defTabSz="2591633"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1pPr>
      <a:lvl2pPr marL="911200" indent="-717480" algn="l" defTabSz="911200" rtl="0" eaLnBrk="1" latinLnBrk="0" hangingPunct="1">
        <a:lnSpc>
          <a:spcPct val="120000"/>
        </a:lnSpc>
        <a:spcBef>
          <a:spcPts val="0"/>
        </a:spcBef>
        <a:buFont typeface="Arial" panose="020B0604020202020204" pitchFamily="34" charset="0"/>
        <a:buChar char="̶"/>
        <a:tabLst/>
        <a:defRPr sz="9566" kern="1200">
          <a:solidFill>
            <a:schemeClr val="tx1"/>
          </a:solidFill>
          <a:latin typeface="+mn-lt"/>
          <a:ea typeface="+mn-ea"/>
          <a:cs typeface="+mn-cs"/>
        </a:defRPr>
      </a:lvl2pPr>
      <a:lvl3pPr marL="1793925" indent="-914364" algn="l" defTabSz="2591633"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3pPr>
      <a:lvl4pPr marL="2872810" indent="-1078887" algn="l" defTabSz="2591633"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4pPr>
      <a:lvl5pPr marL="5182448" indent="-2309638" algn="l" defTabSz="2591633"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5pPr>
      <a:lvl6pPr marL="712699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6pPr>
      <a:lvl7pPr marL="8422811"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7pPr>
      <a:lvl8pPr marL="9718627"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8pPr>
      <a:lvl9pPr marL="1101444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9pPr>
    </p:bodyStyle>
    <p:otherStyle>
      <a:defPPr>
        <a:defRPr lang="en-US"/>
      </a:defPPr>
      <a:lvl1pPr marL="0" algn="l" defTabSz="2591633" rtl="0" eaLnBrk="1" latinLnBrk="0" hangingPunct="1">
        <a:defRPr sz="5102" kern="1200">
          <a:solidFill>
            <a:schemeClr val="tx1"/>
          </a:solidFill>
          <a:latin typeface="+mn-lt"/>
          <a:ea typeface="+mn-ea"/>
          <a:cs typeface="+mn-cs"/>
        </a:defRPr>
      </a:lvl1pPr>
      <a:lvl2pPr marL="1295817" algn="l" defTabSz="2591633" rtl="0" eaLnBrk="1" latinLnBrk="0" hangingPunct="1">
        <a:defRPr sz="5102" kern="1200">
          <a:solidFill>
            <a:schemeClr val="tx1"/>
          </a:solidFill>
          <a:latin typeface="+mn-lt"/>
          <a:ea typeface="+mn-ea"/>
          <a:cs typeface="+mn-cs"/>
        </a:defRPr>
      </a:lvl2pPr>
      <a:lvl3pPr marL="2591633" algn="l" defTabSz="2591633" rtl="0" eaLnBrk="1" latinLnBrk="0" hangingPunct="1">
        <a:defRPr sz="5102" kern="1200">
          <a:solidFill>
            <a:schemeClr val="tx1"/>
          </a:solidFill>
          <a:latin typeface="+mn-lt"/>
          <a:ea typeface="+mn-ea"/>
          <a:cs typeface="+mn-cs"/>
        </a:defRPr>
      </a:lvl3pPr>
      <a:lvl4pPr marL="3887450" algn="l" defTabSz="2591633" rtl="0" eaLnBrk="1" latinLnBrk="0" hangingPunct="1">
        <a:defRPr sz="5102" kern="1200">
          <a:solidFill>
            <a:schemeClr val="tx1"/>
          </a:solidFill>
          <a:latin typeface="+mn-lt"/>
          <a:ea typeface="+mn-ea"/>
          <a:cs typeface="+mn-cs"/>
        </a:defRPr>
      </a:lvl4pPr>
      <a:lvl5pPr marL="5183267" algn="l" defTabSz="2591633" rtl="0" eaLnBrk="1" latinLnBrk="0" hangingPunct="1">
        <a:defRPr sz="5102" kern="1200">
          <a:solidFill>
            <a:schemeClr val="tx1"/>
          </a:solidFill>
          <a:latin typeface="+mn-lt"/>
          <a:ea typeface="+mn-ea"/>
          <a:cs typeface="+mn-cs"/>
        </a:defRPr>
      </a:lvl5pPr>
      <a:lvl6pPr marL="6479086" algn="l" defTabSz="2591633" rtl="0" eaLnBrk="1" latinLnBrk="0" hangingPunct="1">
        <a:defRPr sz="5102" kern="1200">
          <a:solidFill>
            <a:schemeClr val="tx1"/>
          </a:solidFill>
          <a:latin typeface="+mn-lt"/>
          <a:ea typeface="+mn-ea"/>
          <a:cs typeface="+mn-cs"/>
        </a:defRPr>
      </a:lvl6pPr>
      <a:lvl7pPr marL="7774902" algn="l" defTabSz="2591633" rtl="0" eaLnBrk="1" latinLnBrk="0" hangingPunct="1">
        <a:defRPr sz="5102" kern="1200">
          <a:solidFill>
            <a:schemeClr val="tx1"/>
          </a:solidFill>
          <a:latin typeface="+mn-lt"/>
          <a:ea typeface="+mn-ea"/>
          <a:cs typeface="+mn-cs"/>
        </a:defRPr>
      </a:lvl7pPr>
      <a:lvl8pPr marL="9070719" algn="l" defTabSz="2591633" rtl="0" eaLnBrk="1" latinLnBrk="0" hangingPunct="1">
        <a:defRPr sz="5102" kern="1200">
          <a:solidFill>
            <a:schemeClr val="tx1"/>
          </a:solidFill>
          <a:latin typeface="+mn-lt"/>
          <a:ea typeface="+mn-ea"/>
          <a:cs typeface="+mn-cs"/>
        </a:defRPr>
      </a:lvl8pPr>
      <a:lvl9pPr marL="10366536" algn="l" defTabSz="2591633" rtl="0" eaLnBrk="1" latinLnBrk="0" hangingPunct="1">
        <a:defRPr sz="51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23" userDrawn="1">
          <p15:clr>
            <a:srgbClr val="F26B43"/>
          </p15:clr>
        </p15:guide>
        <p15:guide id="2" pos="108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onderwijs.hetarchief.be/item/c53dz57b5j"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qzHg_YAT_0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nxMbTbndGrA?si=2k7jgMI7JzQ43QfJ&amp;t=20"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skribis.be/nl/latijn-anders.html"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nl.wikipedia.org/wiki/Gregorius_van_Tour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B">
            <a:extLst>
              <a:ext uri="{FF2B5EF4-FFF2-40B4-BE49-F238E27FC236}">
                <a16:creationId xmlns:a16="http://schemas.microsoft.com/office/drawing/2014/main" id="{5C465B7C-1B75-A95D-66DB-F379CF2AC03E}"/>
              </a:ext>
            </a:extLst>
          </p:cNvPr>
          <p:cNvSpPr/>
          <p:nvPr/>
        </p:nvSpPr>
        <p:spPr>
          <a:xfrm>
            <a:off x="0" y="19288125"/>
            <a:ext cx="80371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Gregorius van Tours</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Autofit/>
          </a:bodyPr>
          <a:lstStyle/>
          <a:p>
            <a:pPr marL="172195" indent="0" algn="just">
              <a:lnSpc>
                <a:spcPct val="110000"/>
              </a:lnSpc>
              <a:buNone/>
            </a:pPr>
            <a:r>
              <a:rPr lang="nl-NL" sz="5400"/>
              <a:t>In de </a:t>
            </a:r>
            <a:r>
              <a:rPr lang="nl-NL" sz="5400" u="sng"/>
              <a:t>steden van Gallië </a:t>
            </a:r>
            <a:r>
              <a:rPr lang="nl-NL" sz="5400"/>
              <a:t>is de beoefening van de schone kunsten tot een bedenkelijk laag niveau gezakt en eigenlijk helemaal verdwenen. Er kan niet eens een schrijver worden gevonden die voldoende geschoold is om in proza of in verzen op te tekenen wat er zich allemaal heeft voorgedaan. En er heeft zich toch het een en ander afgespeeld; veel goeds, maar ook veel kwaads. Heidenen gingen tegen elkaar tekeer, koningen stonden elkaar naar het leven, kerken werden aangevallen door ketters en beschermd door rechtgelovigen, het geloof in Christus brandde in velen, maar verflauwde tegelijkertijd bij vele anderen, kerken werden door de gelovigen met rijke gaven bedacht maar daarvan door de ongelovigen weer beroofd. (...)</a:t>
            </a:r>
          </a:p>
          <a:p>
            <a:pPr marL="172195" indent="0" algn="just">
              <a:lnSpc>
                <a:spcPct val="110000"/>
              </a:lnSpc>
              <a:buNone/>
            </a:pPr>
            <a:r>
              <a:rPr lang="nl-NL" sz="5400"/>
              <a:t>Ik heb steeds maar over dergelijke opmerkingen nagedacht en ik voelde mij geroepen de herinnering aan het verleden levend te houden en onder de aandacht van toekomstige generaties te brengen. In mijn </a:t>
            </a:r>
            <a:r>
              <a:rPr lang="nl-NL" sz="5400" b="1"/>
              <a:t>ongepolijste stijl </a:t>
            </a:r>
            <a:r>
              <a:rPr lang="nl-NL" sz="5400"/>
              <a:t>heb ik vooral </a:t>
            </a:r>
            <a:r>
              <a:rPr lang="nl-NL" sz="5400" u="sng"/>
              <a:t>de twisten van de boosdoeners en het leven van de rechtvaardigen</a:t>
            </a:r>
            <a:r>
              <a:rPr lang="nl-NL" sz="5400"/>
              <a:t> willen belichten. Ik heb mij vooral laten stimuleren door uitlatingen van mensen uit mijn eigen omgeving, die tot mijn verwondering telkens weer zeiden: ‘</a:t>
            </a:r>
            <a:r>
              <a:rPr lang="nl-NL" sz="5400" u="sng"/>
              <a:t>Slechts weinigen begrijpen een diepzinnig redenaar, maar velen kunnen de woorden van een eenvoudig man volgen</a:t>
            </a:r>
            <a:r>
              <a:rPr lang="nl-NL" sz="5400"/>
              <a:t>.’ (...)</a:t>
            </a:r>
          </a:p>
          <a:p>
            <a:pPr marL="172195" indent="0" algn="just">
              <a:lnSpc>
                <a:spcPct val="110000"/>
              </a:lnSpc>
              <a:buNone/>
            </a:pPr>
            <a:endParaRPr lang="nl-NL" sz="5400"/>
          </a:p>
          <a:p>
            <a:pPr marL="172195" indent="0" algn="just">
              <a:lnSpc>
                <a:spcPct val="110000"/>
              </a:lnSpc>
              <a:buNone/>
            </a:pPr>
            <a:r>
              <a:rPr lang="nl-NL" sz="5400"/>
              <a:t>(Greg. Tur. Hist. </a:t>
            </a:r>
            <a:r>
              <a:rPr lang="nl-NL" sz="5400" i="1"/>
              <a:t>praefatio</a:t>
            </a:r>
            <a:r>
              <a:rPr lang="nl-NL" sz="5400"/>
              <a:t>; vertaling F. Meijer)</a:t>
            </a:r>
          </a:p>
        </p:txBody>
      </p:sp>
      <p:sp>
        <p:nvSpPr>
          <p:cNvPr id="5" name="PB">
            <a:extLst>
              <a:ext uri="{FF2B5EF4-FFF2-40B4-BE49-F238E27FC236}">
                <a16:creationId xmlns:a16="http://schemas.microsoft.com/office/drawing/2014/main" id="{9932D70B-8CA8-0266-DCE7-F4CAD2F4FE66}"/>
              </a:ext>
            </a:extLst>
          </p:cNvPr>
          <p:cNvSpPr/>
          <p:nvPr/>
        </p:nvSpPr>
        <p:spPr>
          <a:xfrm>
            <a:off x="0" y="19288125"/>
            <a:ext cx="803718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81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2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Gregorius van Tours</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marL="172195" indent="0" algn="just">
              <a:lnSpc>
                <a:spcPct val="110000"/>
              </a:lnSpc>
              <a:buNone/>
            </a:pPr>
            <a:r>
              <a:rPr lang="nl-NL" sz="5400"/>
              <a:t>“Sinds het Volkslatijn een centrale positie in de studie van de Latijnse taal heeft ingenomen, biedt Gregorius als een van de laatste moedertaalsprekers immers een schat aan taalkundig materiaal om de overgang van het Latijn naar het Oudfrans te onderzoeken. In de eerste plaats vallen meteen de vele ‘afwijkingen’ in de spelling op. “Kent die man zijn Latijn wel?”, zou je kunnen denken – </a:t>
            </a:r>
            <a:r>
              <a:rPr lang="nl-NL" sz="5400" b="1"/>
              <a:t>maar dat het </a:t>
            </a:r>
            <a:r>
              <a:rPr lang="nl-NL" sz="5400" b="1" i="1"/>
              <a:t>zijn</a:t>
            </a:r>
            <a:r>
              <a:rPr lang="nl-NL" sz="5400" b="1"/>
              <a:t> Latijn is, is net het punt</a:t>
            </a:r>
            <a:r>
              <a:rPr lang="nl-NL" sz="5400"/>
              <a:t>. Gregorius kan net zomin verweten worden dat hij in de 6</a:t>
            </a:r>
            <a:r>
              <a:rPr lang="nl-NL" sz="5400" baseline="30000"/>
              <a:t>e</a:t>
            </a:r>
            <a:r>
              <a:rPr lang="nl-NL" sz="5400"/>
              <a:t> eeuw niet als Cicero (106 – 43 v. Chr.) schrijft, als wij verweten kunnen worden dat ons 21</a:t>
            </a:r>
            <a:r>
              <a:rPr lang="nl-NL" sz="5400" baseline="30000"/>
              <a:t>e</a:t>
            </a:r>
            <a:r>
              <a:rPr lang="nl-NL" sz="5400"/>
              <a:t>-eeuwse Nederlands niet meer dat van Joost van den Vondel (1587 – 1679) is. Trouwens, het verfijnde en complexe Latijn van Cicero of Caesar reflecteert ook niet meteen de taal van hun tijdgenoot Marcus-met-de-pet. In die zin is de taal van Gregorius – op een moment dat het Latijn nog steeds een natuurlijke moedertaal is – </a:t>
            </a:r>
            <a:r>
              <a:rPr lang="nl-NL" sz="5400" b="1"/>
              <a:t>veel échter Latijn </a:t>
            </a:r>
            <a:r>
              <a:rPr lang="nl-NL" sz="5400"/>
              <a:t>dan het ons overgeleverde taalgebruik in veel van de canonieke (klassieke) literatuur. En omdat de </a:t>
            </a:r>
            <a:r>
              <a:rPr lang="nl-NL" sz="5400" i="1"/>
              <a:t>Historiën</a:t>
            </a:r>
            <a:r>
              <a:rPr lang="nl-NL" sz="5400"/>
              <a:t> tezelfdertijd toch ook beantwoorden aan heel wat regels van de (literaire) kunst, zou je kunnen zeggen dat Gregorius zich voor velen beter leent als authentieke auteur om de Latijnse taal en literatuur – mét behoud van leesplezier! – mee te verkennen dan pakweg Caesar.”</a:t>
            </a:r>
          </a:p>
          <a:p>
            <a:pPr marL="172195" indent="0" algn="just">
              <a:lnSpc>
                <a:spcPct val="110000"/>
              </a:lnSpc>
              <a:buNone/>
            </a:pPr>
            <a:endParaRPr lang="nl-NL" sz="5400"/>
          </a:p>
          <a:p>
            <a:pPr marL="172195" indent="0" algn="just">
              <a:lnSpc>
                <a:spcPct val="110000"/>
              </a:lnSpc>
              <a:buNone/>
            </a:pPr>
            <a:r>
              <a:rPr lang="nl-NL" sz="5400"/>
              <a:t>(Aerts, te verschijnen)</a:t>
            </a:r>
          </a:p>
          <a:p>
            <a:pPr marL="172195" indent="0" algn="just">
              <a:lnSpc>
                <a:spcPct val="110000"/>
              </a:lnSpc>
              <a:buNone/>
            </a:pPr>
            <a:r>
              <a:rPr lang="en-GB" sz="5400"/>
              <a:t>Aerts, Simon. te verschijnen. “De Gallo-Romeinse pastor: Gregorius van Tours.” In: Verbaal, Wim &amp; De Gussem, J. (red.), </a:t>
            </a:r>
            <a:r>
              <a:rPr lang="en-GB" sz="5400" i="1"/>
              <a:t>De vergeten auteurs. Tweeduizend jaar Latijns schrijverschap </a:t>
            </a:r>
            <a:r>
              <a:rPr lang="en-GB" sz="5400"/>
              <a:t>[voorlopige titel].</a:t>
            </a:r>
          </a:p>
          <a:p>
            <a:pPr marL="172195" indent="0" algn="just">
              <a:lnSpc>
                <a:spcPct val="110000"/>
              </a:lnSpc>
              <a:buNone/>
            </a:pPr>
            <a:endParaRPr lang="en-GB" sz="5400"/>
          </a:p>
        </p:txBody>
      </p:sp>
      <p:sp>
        <p:nvSpPr>
          <p:cNvPr id="5" name="PB">
            <a:extLst>
              <a:ext uri="{FF2B5EF4-FFF2-40B4-BE49-F238E27FC236}">
                <a16:creationId xmlns:a16="http://schemas.microsoft.com/office/drawing/2014/main" id="{3C593E63-D197-7367-54AB-130DFD4468C4}"/>
              </a:ext>
            </a:extLst>
          </p:cNvPr>
          <p:cNvSpPr/>
          <p:nvPr/>
        </p:nvSpPr>
        <p:spPr>
          <a:xfrm>
            <a:off x="0" y="19288125"/>
            <a:ext cx="884089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973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Gregorius van Tours</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marL="172195" indent="0" algn="just">
              <a:lnSpc>
                <a:spcPct val="110000"/>
              </a:lnSpc>
              <a:buNone/>
            </a:pPr>
            <a:r>
              <a:rPr lang="nl-BE" sz="5400"/>
              <a:t>“Bewijs van de klankveranderingen </a:t>
            </a:r>
            <a:r>
              <a:rPr lang="nl-NL" sz="5400"/>
              <a:t>in het Gallo-Romeinse Latijn van de 6</a:t>
            </a:r>
            <a:r>
              <a:rPr lang="nl-NL" sz="5400" baseline="30000"/>
              <a:t>e</a:t>
            </a:r>
            <a:r>
              <a:rPr lang="nl-NL" sz="5400"/>
              <a:t> eeuw vind je niet alleen terug in de spelling die in de standaarduitgave gekozen werd. De graad van variatie in de overlevering van de tekst toont ook aan dat de verschillende kopiisten in de daaropvolgende decennia en eeuwen het heel vaak oneens waren over wat Gregorius precies bedoeld moest hebben, omdat ook zij verschillende meningen over de spelling hadden, en dus ook over de klanken. Daarnaast begonnen ook Gregorius’ zinsbouw en de betekenis van pakweg werkwoordstijden langzaam maar zeker op te schuiven naar wat we in de Romaanse talen aantreffen. Net om die reden zijn Gregorius’ verhalen zoals gezegd heel aangenaam om te lezen, ook in het secundair onderwijs. Akkoord, enige woordverklaring en een lijstje ‘</a:t>
            </a:r>
            <a:r>
              <a:rPr lang="nl-NL" sz="5400" b="1"/>
              <a:t>Laatlatijns taaleigen</a:t>
            </a:r>
            <a:r>
              <a:rPr lang="nl-NL" sz="5400"/>
              <a:t>’ is wel aan de orde, maar op elk ander niveau leest Gregorius door de herkenbare woordvolgorde veel vlotter dan het sterk gestileerde Latijn van Caesar of Tacitus.”</a:t>
            </a:r>
          </a:p>
          <a:p>
            <a:pPr marL="172195" indent="0" algn="just">
              <a:lnSpc>
                <a:spcPct val="110000"/>
              </a:lnSpc>
              <a:buNone/>
            </a:pPr>
            <a:endParaRPr lang="nl-NL" sz="5400"/>
          </a:p>
          <a:p>
            <a:pPr marL="172195" indent="0" algn="just">
              <a:lnSpc>
                <a:spcPct val="110000"/>
              </a:lnSpc>
              <a:buNone/>
            </a:pPr>
            <a:r>
              <a:rPr lang="nl-NL" sz="5400"/>
              <a:t>(Aerts, te verschijnen)</a:t>
            </a:r>
            <a:endParaRPr lang="en-GB" sz="5400"/>
          </a:p>
        </p:txBody>
      </p:sp>
      <p:sp>
        <p:nvSpPr>
          <p:cNvPr id="5" name="PB">
            <a:extLst>
              <a:ext uri="{FF2B5EF4-FFF2-40B4-BE49-F238E27FC236}">
                <a16:creationId xmlns:a16="http://schemas.microsoft.com/office/drawing/2014/main" id="{F56A47BE-C20C-9D65-12BD-266D799A2949}"/>
              </a:ext>
            </a:extLst>
          </p:cNvPr>
          <p:cNvSpPr/>
          <p:nvPr/>
        </p:nvSpPr>
        <p:spPr>
          <a:xfrm>
            <a:off x="0" y="19288125"/>
            <a:ext cx="964461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07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EF5F48-46CB-E565-D5DB-FA3ED02E0F4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6422" b="40116"/>
          <a:stretch/>
        </p:blipFill>
        <p:spPr>
          <a:xfrm>
            <a:off x="1822608" y="0"/>
            <a:ext cx="32737270" cy="15785859"/>
          </a:xfrm>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5" y="11236035"/>
            <a:ext cx="11520000" cy="4540294"/>
          </a:xfrm>
        </p:spPr>
        <p:txBody>
          <a:bodyPr/>
          <a:lstStyle/>
          <a:p>
            <a:r>
              <a:rPr lang="en-GB" sz="13800" cap="small"/>
              <a:t>Brictius </a:t>
            </a:r>
            <a:br>
              <a:rPr lang="en-GB" sz="13800" cap="small"/>
            </a:br>
            <a:r>
              <a:rPr lang="en-GB" sz="13800" cap="small"/>
              <a:t>van Tours</a:t>
            </a:r>
          </a:p>
        </p:txBody>
      </p:sp>
      <p:sp>
        <p:nvSpPr>
          <p:cNvPr id="6" name="PB">
            <a:extLst>
              <a:ext uri="{FF2B5EF4-FFF2-40B4-BE49-F238E27FC236}">
                <a16:creationId xmlns:a16="http://schemas.microsoft.com/office/drawing/2014/main" id="{010A1E7F-EBC5-CF1A-0D75-ECC2CC4D1D98}"/>
              </a:ext>
            </a:extLst>
          </p:cNvPr>
          <p:cNvSpPr/>
          <p:nvPr/>
        </p:nvSpPr>
        <p:spPr>
          <a:xfrm>
            <a:off x="0" y="19288125"/>
            <a:ext cx="1044833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83931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Brixius van Tours</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marL="172195" indent="0" algn="just">
              <a:buNone/>
            </a:pPr>
            <a:r>
              <a:rPr lang="nl-NL" sz="6000"/>
              <a:t>“Op 21 november 2017 werd in de rubriek “</a:t>
            </a:r>
            <a:r>
              <a:rPr lang="nl-NL" sz="6000">
                <a:hlinkClick r:id="rId3"/>
              </a:rPr>
              <a:t>Pagina niet gevonden</a:t>
            </a:r>
            <a:r>
              <a:rPr lang="nl-NL" sz="6000"/>
              <a:t>” van het VRT-programma </a:t>
            </a:r>
            <a:r>
              <a:rPr lang="nl-NL" sz="6000" i="1"/>
              <a:t>Iedereen beroemd</a:t>
            </a:r>
            <a:r>
              <a:rPr lang="nl-NL" sz="6000"/>
              <a:t> een korte reportage uitgezonden over het verhaal van Sint-Brixius (ca. 370 – 444), discipel en opvolger van Sint-Martinus (ca. 316 – 397) als bisschop van Tours, een Midden-Franse stad ongeveer halverwege op de weg van Parijs naar Bordeaux. Volgens Gregorius van Tours, die onze belangrijkste bron is voor het leven van Brixius, was de man evenwel niet altijd een heilig boontje geweest: getuige daarvan de vele jeugdige pesterijen en beledigingen aan het adres van zijn weldoener, Sint-Martinus. Maar na diens dood in 397 had Brixius het licht gezien; volgens het verhaal van Gregorius leidde hij vanaf dat moment een deugdzaam leven als bisschop – een benoeming die omwille van zijn turbulente jeugd trouwens niet geapprecieerd werd door het volk van Tours. Voor Gregorius was dit ‘verhaal’ deel van zijn geschiedwerk, maar voor een 21</a:t>
            </a:r>
            <a:r>
              <a:rPr lang="nl-NL" sz="6000" baseline="30000"/>
              <a:t>e</a:t>
            </a:r>
            <a:r>
              <a:rPr lang="nl-NL" sz="6000"/>
              <a:t>-eeuwse lezer lijkt het wel een legende: geniet even mee van de wonderlijke godsoordelen die Brixius uit zijn mouw schudt in zijn verwoede pogingen om zich bij de boze meute vrij te pleiten van het schenden van zijn celibaat.” </a:t>
            </a:r>
          </a:p>
          <a:p>
            <a:pPr marL="172195" indent="0" algn="just">
              <a:buNone/>
            </a:pPr>
            <a:r>
              <a:rPr lang="nl-NL" sz="6000"/>
              <a:t>(Aerts, te verschijnen)</a:t>
            </a:r>
            <a:endParaRPr lang="en-GB" sz="6000"/>
          </a:p>
        </p:txBody>
      </p:sp>
      <p:sp>
        <p:nvSpPr>
          <p:cNvPr id="5" name="PB">
            <a:extLst>
              <a:ext uri="{FF2B5EF4-FFF2-40B4-BE49-F238E27FC236}">
                <a16:creationId xmlns:a16="http://schemas.microsoft.com/office/drawing/2014/main" id="{3EBA3031-45DE-85AC-817C-265D3895404D}"/>
              </a:ext>
            </a:extLst>
          </p:cNvPr>
          <p:cNvSpPr/>
          <p:nvPr/>
        </p:nvSpPr>
        <p:spPr>
          <a:xfrm>
            <a:off x="0" y="19288125"/>
            <a:ext cx="1125205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521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iterate type="wd">
                                    <p:tmPct val="2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9286369-DD54-313B-D273-1EA33CDEE76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8570" b="18570"/>
          <a:stretch>
            <a:fillRect/>
          </a:stretch>
        </p:blipFill>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5" y="8256493"/>
            <a:ext cx="11880000" cy="7560000"/>
          </a:xfrm>
        </p:spPr>
        <p:txBody>
          <a:bodyPr/>
          <a:lstStyle/>
          <a:p>
            <a:r>
              <a:rPr lang="en-GB" sz="13800" cap="small"/>
              <a:t>Opstand in het klooster van Poitiers</a:t>
            </a:r>
          </a:p>
        </p:txBody>
      </p:sp>
      <p:sp>
        <p:nvSpPr>
          <p:cNvPr id="6" name="PB">
            <a:extLst>
              <a:ext uri="{FF2B5EF4-FFF2-40B4-BE49-F238E27FC236}">
                <a16:creationId xmlns:a16="http://schemas.microsoft.com/office/drawing/2014/main" id="{50CD089E-174C-49D2-FACF-77FF40624EE2}"/>
              </a:ext>
            </a:extLst>
          </p:cNvPr>
          <p:cNvSpPr/>
          <p:nvPr/>
        </p:nvSpPr>
        <p:spPr>
          <a:xfrm>
            <a:off x="0" y="19288125"/>
            <a:ext cx="1205577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1815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Intro</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marL="172195" indent="0" algn="just">
              <a:buNone/>
            </a:pPr>
            <a:r>
              <a:rPr lang="nl-NL" sz="6000"/>
              <a:t>“In de volgende scène lezen we over de escalatie van een opstand in het Klooster van het Heilige Kruis (Poitiers, 589). Onder leiding van twee koningsdochters, Clotilde en Basina, had een groep nonnen met klachten over de leefomstandigheden en na verschillende aantijgingen aan het adres van de abdis, Leubovera, zich afgezonderd in een nabijgelegen kerk. Daarvóór hadden ze reeds tevergeefs geprobeerd om de steun van Gregorius te verkrijgen na een lastige voettocht van 100 km naar Tours, waarna hun oom, de overgebleven koning (zie hieronder), hen vervolgens beloofd had om een commissie in te stellen. Maar het wachten duurde hen te lang; ze waren intussen teruggekeerd naar Poitiers en hadden zich daar omgeven met een bende ingehuurd tuig in de Sint-Hilariuskerk. In wat volgt, heb ik zelf het Latijn van de onderlijnde woorden even op zeer klassieke en stroeve wijze vertaald: voor Gregorius’ tijdgenoten in de 6</a:t>
            </a:r>
            <a:r>
              <a:rPr lang="nl-NL" sz="6000" baseline="30000"/>
              <a:t>de</a:t>
            </a:r>
            <a:r>
              <a:rPr lang="nl-NL" sz="6000"/>
              <a:t> eeuw las dit stuk echter als een TGV. Maar staat u vooral, zoals Gregorius het bedoeld heeft, versteld van de schokkende gebeurtenissen die zich hieronder afspelen, nadat enkele huurlingen het klooster binnengedrongen zijn.” </a:t>
            </a:r>
          </a:p>
          <a:p>
            <a:pPr marL="172195" indent="0" algn="just">
              <a:buNone/>
            </a:pPr>
            <a:r>
              <a:rPr lang="nl-NL" sz="6000"/>
              <a:t>(Aerts, te verschijnen)</a:t>
            </a:r>
            <a:endParaRPr lang="en-GB" sz="6000"/>
          </a:p>
        </p:txBody>
      </p:sp>
      <p:sp>
        <p:nvSpPr>
          <p:cNvPr id="5" name="PB">
            <a:extLst>
              <a:ext uri="{FF2B5EF4-FFF2-40B4-BE49-F238E27FC236}">
                <a16:creationId xmlns:a16="http://schemas.microsoft.com/office/drawing/2014/main" id="{04F4887B-4345-247E-944A-6B3D688B2BA3}"/>
              </a:ext>
            </a:extLst>
          </p:cNvPr>
          <p:cNvSpPr/>
          <p:nvPr/>
        </p:nvSpPr>
        <p:spPr>
          <a:xfrm>
            <a:off x="0" y="19288125"/>
            <a:ext cx="1285948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608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iterate type="wd">
                                    <p:tmPct val="2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Nonnen zeggen ‘non’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marL="172195" indent="0" algn="just">
              <a:spcAft>
                <a:spcPts val="800"/>
              </a:spcAft>
              <a:buNone/>
            </a:pPr>
            <a:r>
              <a:rPr lang="nl-NL" sz="6000">
                <a:latin typeface="+mj-lt"/>
                <a:ea typeface="Calibri" panose="020F0502020204030204" pitchFamily="34" charset="0"/>
                <a:cs typeface="Times New Roman" panose="02020603050405020304" pitchFamily="18" charset="0"/>
              </a:rPr>
              <a:t>Intussen bedekte Justina, de priores, </a:t>
            </a:r>
            <a:r>
              <a:rPr lang="nl-NL" sz="6000" u="sng">
                <a:latin typeface="+mj-lt"/>
                <a:ea typeface="Calibri" panose="020F0502020204030204" pitchFamily="34" charset="0"/>
                <a:cs typeface="Times New Roman" panose="02020603050405020304" pitchFamily="18" charset="0"/>
              </a:rPr>
              <a:t>nadat de kaars uitgeblazen was</a:t>
            </a:r>
            <a:r>
              <a:rPr lang="nl-NL" sz="6000">
                <a:latin typeface="+mj-lt"/>
                <a:ea typeface="Calibri" panose="020F0502020204030204" pitchFamily="34" charset="0"/>
                <a:cs typeface="Times New Roman" panose="02020603050405020304" pitchFamily="18" charset="0"/>
              </a:rPr>
              <a:t>, de abdis. Maar de mannen – </a:t>
            </a:r>
            <a:r>
              <a:rPr lang="nl-NL" sz="6000" u="sng">
                <a:latin typeface="+mj-lt"/>
                <a:ea typeface="Calibri" panose="020F0502020204030204" pitchFamily="34" charset="0"/>
                <a:cs typeface="Times New Roman" panose="02020603050405020304" pitchFamily="18" charset="0"/>
              </a:rPr>
              <a:t>op hen afkomend</a:t>
            </a:r>
            <a:r>
              <a:rPr lang="nl-NL" sz="6000">
                <a:latin typeface="+mj-lt"/>
                <a:ea typeface="Calibri" panose="020F0502020204030204" pitchFamily="34" charset="0"/>
                <a:cs typeface="Times New Roman" panose="02020603050405020304" pitchFamily="18" charset="0"/>
              </a:rPr>
              <a:t> en met getrokken zwaarden en speren, </a:t>
            </a:r>
            <a:r>
              <a:rPr lang="nl-NL" sz="6000" u="sng">
                <a:latin typeface="+mj-lt"/>
                <a:ea typeface="Calibri" panose="020F0502020204030204" pitchFamily="34" charset="0"/>
                <a:cs typeface="Times New Roman" panose="02020603050405020304" pitchFamily="18" charset="0"/>
              </a:rPr>
              <a:t>nadat de kledij van de nonnen gescheurd was</a:t>
            </a:r>
            <a:r>
              <a:rPr lang="nl-NL" sz="6000">
                <a:latin typeface="+mj-lt"/>
                <a:ea typeface="Calibri" panose="020F0502020204030204" pitchFamily="34" charset="0"/>
                <a:cs typeface="Times New Roman" panose="02020603050405020304" pitchFamily="18" charset="0"/>
              </a:rPr>
              <a:t> en </a:t>
            </a:r>
            <a:r>
              <a:rPr lang="nl-NL" sz="6000" u="sng">
                <a:latin typeface="+mj-lt"/>
                <a:ea typeface="Calibri" panose="020F0502020204030204" pitchFamily="34" charset="0"/>
                <a:cs typeface="Times New Roman" panose="02020603050405020304" pitchFamily="18" charset="0"/>
              </a:rPr>
              <a:t>hun handen bijna verscheurd waren</a:t>
            </a:r>
            <a:r>
              <a:rPr lang="nl-NL" sz="6000">
                <a:latin typeface="+mj-lt"/>
                <a:ea typeface="Calibri" panose="020F0502020204030204" pitchFamily="34" charset="0"/>
                <a:cs typeface="Times New Roman" panose="02020603050405020304" pitchFamily="18" charset="0"/>
              </a:rPr>
              <a:t>, en </a:t>
            </a:r>
            <a:r>
              <a:rPr lang="nl-NL" sz="6000" u="sng">
                <a:latin typeface="+mj-lt"/>
                <a:ea typeface="Calibri" panose="020F0502020204030204" pitchFamily="34" charset="0"/>
                <a:cs typeface="Times New Roman" panose="02020603050405020304" pitchFamily="18" charset="0"/>
              </a:rPr>
              <a:t>nadat ze de priores voor de abdis genomen hadden</a:t>
            </a:r>
            <a:r>
              <a:rPr lang="nl-NL" sz="6000">
                <a:latin typeface="+mj-lt"/>
                <a:ea typeface="Calibri" panose="020F0502020204030204" pitchFamily="34" charset="0"/>
                <a:cs typeface="Times New Roman" panose="02020603050405020304" pitchFamily="18" charset="0"/>
              </a:rPr>
              <a:t>, omdat er duisternis was, en </a:t>
            </a:r>
            <a:r>
              <a:rPr lang="nl-NL" sz="6000" u="sng">
                <a:latin typeface="+mj-lt"/>
                <a:ea typeface="Calibri" panose="020F0502020204030204" pitchFamily="34" charset="0"/>
                <a:cs typeface="Times New Roman" panose="02020603050405020304" pitchFamily="18" charset="0"/>
              </a:rPr>
              <a:t>nadat haar sluier afgetrokken was</a:t>
            </a:r>
            <a:r>
              <a:rPr lang="nl-NL" sz="6000">
                <a:latin typeface="+mj-lt"/>
                <a:ea typeface="Calibri" panose="020F0502020204030204" pitchFamily="34" charset="0"/>
                <a:cs typeface="Times New Roman" panose="02020603050405020304" pitchFamily="18" charset="0"/>
              </a:rPr>
              <a:t> en </a:t>
            </a:r>
            <a:r>
              <a:rPr lang="nl-NL" sz="6000" u="sng">
                <a:latin typeface="+mj-lt"/>
                <a:ea typeface="Calibri" panose="020F0502020204030204" pitchFamily="34" charset="0"/>
                <a:cs typeface="Times New Roman" panose="02020603050405020304" pitchFamily="18" charset="0"/>
              </a:rPr>
              <a:t>haar haren losgemaakt waren van haar hoofd</a:t>
            </a:r>
            <a:r>
              <a:rPr lang="nl-NL" sz="6000">
                <a:latin typeface="+mj-lt"/>
                <a:ea typeface="Calibri" panose="020F0502020204030204" pitchFamily="34" charset="0"/>
                <a:cs typeface="Times New Roman" panose="02020603050405020304" pitchFamily="18" charset="0"/>
              </a:rPr>
              <a:t> – trokken haar weg en brachten haar weg richting de basiliek van Sint-Hilarius temidden van een meute (...). </a:t>
            </a:r>
            <a:r>
              <a:rPr lang="nl-NL" sz="6000" u="sng">
                <a:latin typeface="+mj-lt"/>
                <a:ea typeface="Calibri" panose="020F0502020204030204" pitchFamily="34" charset="0"/>
                <a:cs typeface="Times New Roman" panose="02020603050405020304" pitchFamily="18" charset="0"/>
              </a:rPr>
              <a:t>Toen ze de basiliek naderden</a:t>
            </a:r>
            <a:r>
              <a:rPr lang="nl-NL" sz="6000">
                <a:latin typeface="+mj-lt"/>
                <a:ea typeface="Calibri" panose="020F0502020204030204" pitchFamily="34" charset="0"/>
                <a:cs typeface="Times New Roman" panose="02020603050405020304" pitchFamily="18" charset="0"/>
              </a:rPr>
              <a:t>, en toen ze – </a:t>
            </a:r>
            <a:r>
              <a:rPr lang="nl-NL" sz="6000" u="sng">
                <a:latin typeface="+mj-lt"/>
                <a:ea typeface="Calibri" panose="020F0502020204030204" pitchFamily="34" charset="0"/>
                <a:cs typeface="Times New Roman" panose="02020603050405020304" pitchFamily="18" charset="0"/>
              </a:rPr>
              <a:t>terwijl de hemel al een beetje aan het opklaren was</a:t>
            </a:r>
            <a:r>
              <a:rPr lang="nl-NL" sz="6000">
                <a:latin typeface="+mj-lt"/>
                <a:ea typeface="Calibri" panose="020F0502020204030204" pitchFamily="34" charset="0"/>
                <a:cs typeface="Times New Roman" panose="02020603050405020304" pitchFamily="18" charset="0"/>
              </a:rPr>
              <a:t> – beseft hadden dat zij de abdis niet was, bevalen ze haar om spoedig terug te keren naar het klooster. Op hun stappen terugkerend grepen ze de abdis, en ze trokken haar naar buiten en sloten haar op onder bewaking in een gebouw naast de basiliek van Sint-Hilarius. </a:t>
            </a:r>
          </a:p>
          <a:p>
            <a:pPr marL="172195" indent="0" algn="just">
              <a:spcAft>
                <a:spcPts val="800"/>
              </a:spcAft>
              <a:buNone/>
            </a:pPr>
            <a:r>
              <a:rPr lang="nl-NL" sz="6000">
                <a:latin typeface="+mj-lt"/>
                <a:ea typeface="Calibri" panose="020F0502020204030204" pitchFamily="34" charset="0"/>
                <a:cs typeface="Times New Roman" panose="02020603050405020304" pitchFamily="18" charset="0"/>
              </a:rPr>
              <a:t>(Greg. Tur. </a:t>
            </a:r>
            <a:r>
              <a:rPr lang="nl-NL" sz="6000" i="1">
                <a:latin typeface="+mj-lt"/>
                <a:ea typeface="Calibri" panose="020F0502020204030204" pitchFamily="34" charset="0"/>
                <a:cs typeface="Times New Roman" panose="02020603050405020304" pitchFamily="18" charset="0"/>
              </a:rPr>
              <a:t>Hist. </a:t>
            </a:r>
            <a:r>
              <a:rPr lang="nl-NL" sz="6000">
                <a:latin typeface="+mj-lt"/>
                <a:ea typeface="Calibri" panose="020F0502020204030204" pitchFamily="34" charset="0"/>
                <a:cs typeface="Times New Roman" panose="02020603050405020304" pitchFamily="18" charset="0"/>
              </a:rPr>
              <a:t>X, 15; eigen vertaling)</a:t>
            </a:r>
            <a:endParaRPr lang="en-GB" sz="6000">
              <a:latin typeface="+mj-lt"/>
              <a:ea typeface="Calibri" panose="020F0502020204030204" pitchFamily="34" charset="0"/>
              <a:cs typeface="Times New Roman" panose="02020603050405020304" pitchFamily="18" charset="0"/>
            </a:endParaRPr>
          </a:p>
        </p:txBody>
      </p:sp>
      <p:sp>
        <p:nvSpPr>
          <p:cNvPr id="5" name="PB">
            <a:extLst>
              <a:ext uri="{FF2B5EF4-FFF2-40B4-BE49-F238E27FC236}">
                <a16:creationId xmlns:a16="http://schemas.microsoft.com/office/drawing/2014/main" id="{F7E69A87-7628-616A-F61B-B5D82EDC9084}"/>
              </a:ext>
            </a:extLst>
          </p:cNvPr>
          <p:cNvSpPr/>
          <p:nvPr/>
        </p:nvSpPr>
        <p:spPr>
          <a:xfrm>
            <a:off x="0" y="19288125"/>
            <a:ext cx="1366320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55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6900"/>
                            </p:stCondLst>
                            <p:childTnLst>
                              <p:par>
                                <p:cTn id="9" presetID="1"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Fragment 2.1-2: talige aspecten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algn="just"/>
            <a:r>
              <a:rPr lang="en-GB" sz="6000"/>
              <a:t>voegwoorden [vw.]</a:t>
            </a:r>
          </a:p>
          <a:p>
            <a:pPr lvl="1" algn="just"/>
            <a:r>
              <a:rPr lang="en-GB" sz="6000" i="1"/>
              <a:t>(pro) eo quod</a:t>
            </a:r>
            <a:r>
              <a:rPr lang="en-GB" sz="6000"/>
              <a:t>: onderschikkend voegwoord – causaliteit</a:t>
            </a:r>
          </a:p>
          <a:p>
            <a:pPr lvl="1" algn="just"/>
            <a:r>
              <a:rPr lang="en-GB" sz="6000" i="1"/>
              <a:t>dum </a:t>
            </a:r>
            <a:r>
              <a:rPr lang="en-GB" sz="6000"/>
              <a:t>+ conj. impf.: onderschikkend voegwoord – cf. </a:t>
            </a:r>
            <a:r>
              <a:rPr lang="en-GB" sz="6000" i="1"/>
              <a:t>cum historicum</a:t>
            </a:r>
            <a:endParaRPr lang="en-GB" sz="6000"/>
          </a:p>
          <a:p>
            <a:pPr lvl="1" algn="just"/>
            <a:r>
              <a:rPr lang="en-GB" sz="6000" i="1"/>
              <a:t>quia</a:t>
            </a:r>
            <a:r>
              <a:rPr lang="en-GB" sz="6000"/>
              <a:t>: ook in hoofdzinnen – cf. </a:t>
            </a:r>
            <a:r>
              <a:rPr lang="en-GB" sz="6000" i="1"/>
              <a:t>nam</a:t>
            </a:r>
          </a:p>
          <a:p>
            <a:pPr lvl="1" algn="just"/>
            <a:r>
              <a:rPr lang="en-GB" sz="6000" i="1"/>
              <a:t>vel</a:t>
            </a:r>
            <a:r>
              <a:rPr lang="en-GB" sz="6000"/>
              <a:t>: nevenschikkend zonder meer (</a:t>
            </a:r>
            <a:r>
              <a:rPr lang="en-GB" sz="6000" i="1"/>
              <a:t>et </a:t>
            </a:r>
            <a:r>
              <a:rPr lang="en-GB" sz="6000"/>
              <a:t>– </a:t>
            </a:r>
            <a:r>
              <a:rPr lang="en-GB" sz="6000" i="1"/>
              <a:t>aut</a:t>
            </a:r>
            <a:r>
              <a:rPr lang="en-GB" sz="6000"/>
              <a:t>)</a:t>
            </a:r>
            <a:endParaRPr lang="en-GB" sz="6000" i="1"/>
          </a:p>
          <a:p>
            <a:pPr algn="just"/>
            <a:r>
              <a:rPr lang="en-GB" sz="6000"/>
              <a:t>voornaamwoorden [vnw.]</a:t>
            </a:r>
          </a:p>
          <a:p>
            <a:pPr lvl="1" algn="just"/>
            <a:r>
              <a:rPr lang="en-GB" sz="6000"/>
              <a:t>persoonlijke voornaamwoorden worden vaker uitgedrukt, ook zonder nadruk (</a:t>
            </a:r>
            <a:r>
              <a:rPr lang="en-GB" sz="6000" i="1"/>
              <a:t>ego</a:t>
            </a:r>
            <a:r>
              <a:rPr lang="en-GB" sz="6000"/>
              <a:t>)</a:t>
            </a:r>
          </a:p>
          <a:p>
            <a:pPr algn="just"/>
            <a:r>
              <a:rPr lang="en-GB" sz="6000"/>
              <a:t>participia [part.]</a:t>
            </a:r>
          </a:p>
          <a:p>
            <a:pPr lvl="1" algn="just"/>
            <a:r>
              <a:rPr lang="en-GB" sz="6000"/>
              <a:t>aaneenschakeling van gebeurtenissen “TGV”, cf. imperatief in het Grieks</a:t>
            </a:r>
          </a:p>
          <a:p>
            <a:pPr lvl="1" algn="just"/>
            <a:r>
              <a:rPr lang="en-GB" sz="6000"/>
              <a:t>niet hetzelfde als part. coniunctum: eerder de waarde van persoonsvormen</a:t>
            </a:r>
          </a:p>
          <a:p>
            <a:pPr lvl="1" algn="just"/>
            <a:r>
              <a:rPr lang="en-GB" sz="6000"/>
              <a:t>weinig onderscheid tussen part. praes. en part. perf. inzake relatieve tijd</a:t>
            </a:r>
          </a:p>
          <a:p>
            <a:pPr algn="just"/>
            <a:r>
              <a:rPr lang="en-GB" sz="6000" i="1"/>
              <a:t>absolutus</a:t>
            </a:r>
            <a:r>
              <a:rPr lang="en-GB" sz="6000"/>
              <a:t> constructies [abs.]</a:t>
            </a:r>
          </a:p>
          <a:p>
            <a:pPr lvl="1" algn="just"/>
            <a:r>
              <a:rPr lang="en-GB" sz="6000"/>
              <a:t>niet altijd nog strikt ‘absolutus’</a:t>
            </a:r>
          </a:p>
          <a:p>
            <a:pPr lvl="1" algn="just"/>
            <a:r>
              <a:rPr lang="en-GB" sz="6000"/>
              <a:t>naast ablatieven ook accusatieven en soms nominatieven</a:t>
            </a:r>
          </a:p>
          <a:p>
            <a:pPr marL="1434960" lvl="1" indent="0" algn="just">
              <a:buNone/>
            </a:pPr>
            <a:endParaRPr lang="en-GB" sz="6000"/>
          </a:p>
          <a:p>
            <a:pPr lvl="1" algn="just"/>
            <a:endParaRPr lang="en-GB" sz="6000"/>
          </a:p>
        </p:txBody>
      </p:sp>
      <p:sp>
        <p:nvSpPr>
          <p:cNvPr id="5" name="PB">
            <a:extLst>
              <a:ext uri="{FF2B5EF4-FFF2-40B4-BE49-F238E27FC236}">
                <a16:creationId xmlns:a16="http://schemas.microsoft.com/office/drawing/2014/main" id="{BED6E9C9-F378-68FF-0F22-1C0C913EC96F}"/>
              </a:ext>
            </a:extLst>
          </p:cNvPr>
          <p:cNvSpPr/>
          <p:nvPr/>
        </p:nvSpPr>
        <p:spPr>
          <a:xfrm>
            <a:off x="0" y="19288125"/>
            <a:ext cx="1446692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306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Fragment 2.1-2: talige aspecten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a:bodyPr>
          <a:lstStyle/>
          <a:p>
            <a:pPr algn="just"/>
            <a:r>
              <a:rPr lang="en-GB" sz="6000"/>
              <a:t>werkwoorden (vorm en functie) [ww.]</a:t>
            </a:r>
          </a:p>
          <a:p>
            <a:pPr lvl="1" algn="just"/>
            <a:r>
              <a:rPr lang="en-GB" sz="6000"/>
              <a:t>passief/deponent: voltooide vorm van het hulpwerkwoord ‘esse’</a:t>
            </a:r>
          </a:p>
          <a:p>
            <a:pPr lvl="2" algn="just">
              <a:buFont typeface="Wingdings" panose="05000000000000000000" pitchFamily="2" charset="2"/>
              <a:buChar char="Ø"/>
            </a:pPr>
            <a:r>
              <a:rPr lang="en-GB" sz="6000"/>
              <a:t>bijna uitsluitend in bijzinnen (of eerder: in alles wat niet het de ind. perf. is)</a:t>
            </a:r>
          </a:p>
          <a:p>
            <a:pPr lvl="2" algn="just">
              <a:buFont typeface="Wingdings" panose="05000000000000000000" pitchFamily="2" charset="2"/>
              <a:buChar char="Ø"/>
            </a:pPr>
            <a:r>
              <a:rPr lang="en-GB" sz="6000"/>
              <a:t>nadrukkelijkere uitdrukking van ‘voortijdigheid’</a:t>
            </a:r>
          </a:p>
          <a:p>
            <a:pPr lvl="2" algn="just">
              <a:buFont typeface="Wingdings" panose="05000000000000000000" pitchFamily="2" charset="2"/>
              <a:buChar char="Ø"/>
            </a:pPr>
            <a:r>
              <a:rPr lang="en-GB" sz="6000"/>
              <a:t>evolutie naar Romaanse woordvolgorde (</a:t>
            </a:r>
            <a:r>
              <a:rPr lang="en-GB" sz="6000" i="1"/>
              <a:t>fuerant iussi, cf. </a:t>
            </a:r>
            <a:r>
              <a:rPr lang="en-GB" sz="6000"/>
              <a:t>Fr. </a:t>
            </a:r>
            <a:r>
              <a:rPr lang="en-GB" sz="6000" i="1"/>
              <a:t>il fut chanté</a:t>
            </a:r>
            <a:r>
              <a:rPr lang="en-GB" sz="6000"/>
              <a:t>)</a:t>
            </a:r>
          </a:p>
          <a:p>
            <a:pPr lvl="1" algn="just">
              <a:buFont typeface="Wingdings" panose="05000000000000000000" pitchFamily="2" charset="2"/>
              <a:buChar char="Ø"/>
            </a:pPr>
            <a:r>
              <a:rPr lang="en-GB" sz="6000"/>
              <a:t>deponentia: vervaging van de grenzen</a:t>
            </a:r>
          </a:p>
          <a:p>
            <a:pPr algn="just">
              <a:buFont typeface="Wingdings" panose="05000000000000000000" pitchFamily="2" charset="2"/>
              <a:buChar char="Ø"/>
            </a:pPr>
            <a:endParaRPr lang="en-GB" sz="6000"/>
          </a:p>
          <a:p>
            <a:pPr algn="just"/>
            <a:r>
              <a:rPr lang="en-GB" sz="6000"/>
              <a:t>fonologie/orthografie [fon.]</a:t>
            </a:r>
          </a:p>
          <a:p>
            <a:pPr lvl="1" algn="just"/>
            <a:r>
              <a:rPr lang="en-GB" sz="6000"/>
              <a:t>medeklinkers: </a:t>
            </a:r>
            <a:r>
              <a:rPr lang="en-GB" sz="6000" i="1"/>
              <a:t>-d</a:t>
            </a:r>
            <a:r>
              <a:rPr lang="en-GB" sz="6000"/>
              <a:t> vs. -</a:t>
            </a:r>
            <a:r>
              <a:rPr lang="en-GB" sz="6000" i="1"/>
              <a:t>t </a:t>
            </a:r>
            <a:r>
              <a:rPr lang="en-GB" sz="6000"/>
              <a:t>(</a:t>
            </a:r>
            <a:r>
              <a:rPr lang="en-GB" sz="6000" i="1"/>
              <a:t>inqui</a:t>
            </a:r>
            <a:r>
              <a:rPr lang="en-GB" sz="6000" b="1" i="1"/>
              <a:t>d</a:t>
            </a:r>
            <a:r>
              <a:rPr lang="en-GB" sz="6000"/>
              <a:t>)</a:t>
            </a:r>
            <a:endParaRPr lang="en-GB" sz="6000" i="1"/>
          </a:p>
          <a:p>
            <a:pPr lvl="1" algn="just"/>
            <a:r>
              <a:rPr lang="en-GB" sz="6000"/>
              <a:t>klinkers</a:t>
            </a:r>
            <a:r>
              <a:rPr lang="en-GB" sz="6000" i="1"/>
              <a:t>: </a:t>
            </a:r>
            <a:r>
              <a:rPr lang="en-GB" sz="6000"/>
              <a:t>-</a:t>
            </a:r>
            <a:r>
              <a:rPr lang="en-GB" sz="6000" i="1"/>
              <a:t>e- </a:t>
            </a:r>
            <a:r>
              <a:rPr lang="en-GB" sz="6000"/>
              <a:t>vs.</a:t>
            </a:r>
            <a:r>
              <a:rPr lang="en-GB" sz="6000" i="1"/>
              <a:t> -i-</a:t>
            </a:r>
            <a:r>
              <a:rPr lang="en-GB" sz="6000"/>
              <a:t>; -</a:t>
            </a:r>
            <a:r>
              <a:rPr lang="en-GB" sz="6000" i="1"/>
              <a:t>o- </a:t>
            </a:r>
            <a:r>
              <a:rPr lang="en-GB" sz="6000"/>
              <a:t>vs.</a:t>
            </a:r>
            <a:r>
              <a:rPr lang="en-GB" sz="6000" i="1"/>
              <a:t> -u-; -ae- </a:t>
            </a:r>
            <a:r>
              <a:rPr lang="en-GB" sz="6000"/>
              <a:t>vs. </a:t>
            </a:r>
            <a:r>
              <a:rPr lang="en-GB" sz="6000" i="1"/>
              <a:t>-e-</a:t>
            </a:r>
            <a:r>
              <a:rPr lang="en-GB" sz="6000"/>
              <a:t> vs. </a:t>
            </a:r>
            <a:r>
              <a:rPr lang="en-GB" sz="6000" i="1"/>
              <a:t>-oe-</a:t>
            </a:r>
          </a:p>
          <a:p>
            <a:pPr marL="2604452" lvl="2" indent="0" algn="just">
              <a:buNone/>
            </a:pPr>
            <a:r>
              <a:rPr lang="en-GB" sz="6000" i="1"/>
              <a:t>monast</a:t>
            </a:r>
            <a:r>
              <a:rPr lang="en-GB" sz="6000" b="1" i="1"/>
              <a:t>i</a:t>
            </a:r>
            <a:r>
              <a:rPr lang="en-GB" sz="6000" i="1"/>
              <a:t>rio </a:t>
            </a:r>
            <a:r>
              <a:rPr lang="en-GB" sz="6000"/>
              <a:t>– </a:t>
            </a:r>
            <a:r>
              <a:rPr lang="en-GB" sz="6000" i="1"/>
              <a:t>monast</a:t>
            </a:r>
            <a:r>
              <a:rPr lang="en-GB" sz="6000" b="1" i="1"/>
              <a:t>e</a:t>
            </a:r>
            <a:r>
              <a:rPr lang="en-GB" sz="6000" i="1"/>
              <a:t>rio – monast</a:t>
            </a:r>
            <a:r>
              <a:rPr lang="en-GB" sz="6000" b="1" i="1"/>
              <a:t>y</a:t>
            </a:r>
            <a:r>
              <a:rPr lang="en-GB" sz="6000" i="1"/>
              <a:t>rio; inf</a:t>
            </a:r>
            <a:r>
              <a:rPr lang="en-GB" sz="6000" b="1" i="1"/>
              <a:t>i</a:t>
            </a:r>
            <a:r>
              <a:rPr lang="en-GB" sz="6000" i="1"/>
              <a:t>lix</a:t>
            </a:r>
          </a:p>
          <a:p>
            <a:pPr marL="2604452" lvl="2" indent="0" algn="just">
              <a:buNone/>
            </a:pPr>
            <a:r>
              <a:rPr lang="en-GB" sz="6000" i="1"/>
              <a:t>consurger</a:t>
            </a:r>
            <a:r>
              <a:rPr lang="en-GB" sz="6000" b="1" i="1"/>
              <a:t>i</a:t>
            </a:r>
            <a:r>
              <a:rPr lang="en-GB" sz="6000" i="1"/>
              <a:t>t – divider</a:t>
            </a:r>
            <a:r>
              <a:rPr lang="en-GB" sz="6000" b="1" i="1"/>
              <a:t>i</a:t>
            </a:r>
            <a:r>
              <a:rPr lang="en-GB" sz="6000" i="1"/>
              <a:t>t – resister</a:t>
            </a:r>
            <a:r>
              <a:rPr lang="en-GB" sz="6000" b="1" i="1"/>
              <a:t>i</a:t>
            </a:r>
            <a:r>
              <a:rPr lang="en-GB" sz="6000" i="1"/>
              <a:t>nt; humor</a:t>
            </a:r>
            <a:r>
              <a:rPr lang="en-GB" sz="6000" b="1" i="1"/>
              <a:t>e</a:t>
            </a:r>
            <a:r>
              <a:rPr lang="en-GB" sz="6000" i="1"/>
              <a:t>s –Chrodieldes; praebiret</a:t>
            </a:r>
          </a:p>
          <a:p>
            <a:pPr marL="2604452" lvl="2" indent="0" algn="just">
              <a:buNone/>
            </a:pPr>
            <a:r>
              <a:rPr lang="en-GB" sz="6000" i="1"/>
              <a:t>sicari</a:t>
            </a:r>
            <a:r>
              <a:rPr lang="en-GB" sz="6000" b="1" i="1"/>
              <a:t>u</a:t>
            </a:r>
            <a:r>
              <a:rPr lang="en-GB" sz="6000" i="1"/>
              <a:t>s ist</a:t>
            </a:r>
            <a:r>
              <a:rPr lang="en-GB" sz="6000" b="1" i="1"/>
              <a:t>u</a:t>
            </a:r>
            <a:r>
              <a:rPr lang="en-GB" sz="6000" i="1"/>
              <a:t>s – nonnull</a:t>
            </a:r>
            <a:r>
              <a:rPr lang="en-GB" sz="6000" b="1" i="1"/>
              <a:t>u</a:t>
            </a:r>
            <a:r>
              <a:rPr lang="en-GB" sz="6000" i="1"/>
              <a:t>s transfix</a:t>
            </a:r>
            <a:r>
              <a:rPr lang="en-GB" sz="6000" b="1" i="1"/>
              <a:t>u</a:t>
            </a:r>
            <a:r>
              <a:rPr lang="en-GB" sz="6000" i="1"/>
              <a:t>s – resultantes adfect</a:t>
            </a:r>
            <a:r>
              <a:rPr lang="en-GB" sz="6000" b="1" i="1"/>
              <a:t>u</a:t>
            </a:r>
            <a:r>
              <a:rPr lang="en-GB" sz="6000" i="1"/>
              <a:t>s – vinct</a:t>
            </a:r>
            <a:r>
              <a:rPr lang="en-GB" sz="6000" b="1" i="1"/>
              <a:t>u</a:t>
            </a:r>
            <a:r>
              <a:rPr lang="en-GB" sz="6000" i="1"/>
              <a:t>s</a:t>
            </a:r>
          </a:p>
          <a:p>
            <a:pPr marL="2604452" lvl="2" indent="0" algn="just">
              <a:buNone/>
            </a:pPr>
            <a:r>
              <a:rPr lang="en-GB" sz="6000" i="1"/>
              <a:t>seditio depr</a:t>
            </a:r>
            <a:r>
              <a:rPr lang="en-GB" sz="6000" b="1" i="1"/>
              <a:t>ae</a:t>
            </a:r>
            <a:r>
              <a:rPr lang="en-GB" sz="6000" i="1"/>
              <a:t>ssa</a:t>
            </a:r>
          </a:p>
          <a:p>
            <a:pPr lvl="1" algn="just"/>
            <a:r>
              <a:rPr lang="en-GB" sz="6000"/>
              <a:t>hypercorrectie/reconstructie: </a:t>
            </a:r>
            <a:r>
              <a:rPr lang="en-GB" sz="6000" i="1"/>
              <a:t>obpraemere</a:t>
            </a:r>
            <a:r>
              <a:rPr lang="en-GB" sz="6000"/>
              <a:t> – </a:t>
            </a:r>
            <a:r>
              <a:rPr lang="en-GB" sz="6000" i="1"/>
              <a:t>oppraemeret</a:t>
            </a:r>
          </a:p>
          <a:p>
            <a:pPr lvl="1" algn="just"/>
            <a:endParaRPr lang="en-GB" sz="6000"/>
          </a:p>
        </p:txBody>
      </p:sp>
      <p:sp>
        <p:nvSpPr>
          <p:cNvPr id="5" name="PB">
            <a:extLst>
              <a:ext uri="{FF2B5EF4-FFF2-40B4-BE49-F238E27FC236}">
                <a16:creationId xmlns:a16="http://schemas.microsoft.com/office/drawing/2014/main" id="{143918ED-141C-C24D-33CB-3620CF8CE11D}"/>
              </a:ext>
            </a:extLst>
          </p:cNvPr>
          <p:cNvSpPr/>
          <p:nvPr/>
        </p:nvSpPr>
        <p:spPr>
          <a:xfrm>
            <a:off x="0" y="19288125"/>
            <a:ext cx="15270643"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598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a:xfrm>
            <a:off x="2574748" y="4556688"/>
            <a:ext cx="31060780" cy="8841765"/>
          </a:xfrm>
        </p:spPr>
        <p:txBody>
          <a:bodyPr/>
          <a:lstStyle/>
          <a:p>
            <a:pPr>
              <a:lnSpc>
                <a:spcPct val="150000"/>
              </a:lnSpc>
            </a:pPr>
            <a:r>
              <a:rPr lang="en-GB" sz="13154" b="1" i="1" u="none" cap="small"/>
              <a:t>Per varia ad classica</a:t>
            </a:r>
            <a:br>
              <a:rPr lang="en-GB" sz="13154" b="1" u="none" cap="small"/>
            </a:br>
            <a:r>
              <a:rPr lang="nl-NL" sz="8800" b="1" u="none" cap="none"/>
              <a:t>Talige aspecten van latere teksten in de klas Latijn</a:t>
            </a:r>
            <a:endParaRPr lang="nl-NL" sz="13154" u="none" cap="none"/>
          </a:p>
        </p:txBody>
      </p:sp>
      <p:sp>
        <p:nvSpPr>
          <p:cNvPr id="11" name="Ondertitel 10"/>
          <p:cNvSpPr>
            <a:spLocks noGrp="1"/>
          </p:cNvSpPr>
          <p:nvPr>
            <p:ph type="subTitle" idx="1"/>
          </p:nvPr>
        </p:nvSpPr>
        <p:spPr/>
        <p:txBody>
          <a:bodyPr/>
          <a:lstStyle/>
          <a:p>
            <a:r>
              <a:rPr lang="nl-NL"/>
              <a:t>Dr Simon Aerts – Dag van de Klassieke Talen (Kortrijk, 14/10/2023)</a:t>
            </a:r>
          </a:p>
        </p:txBody>
      </p:sp>
      <p:sp>
        <p:nvSpPr>
          <p:cNvPr id="6" name="Text Placeholder Organsation L1/L2"/>
          <p:cNvSpPr>
            <a:spLocks noGrp="1"/>
          </p:cNvSpPr>
          <p:nvPr>
            <p:ph type="body" sz="quarter" idx="15"/>
          </p:nvPr>
        </p:nvSpPr>
        <p:spPr/>
        <p:txBody>
          <a:bodyPr/>
          <a:lstStyle/>
          <a:p>
            <a:r>
              <a:rPr lang="en-GB"/>
              <a:t>Vakgroep Taalkunde – afdeling Latijn</a:t>
            </a:r>
          </a:p>
          <a:p>
            <a:pPr lvl="1"/>
            <a:r>
              <a:rPr lang="en-GB"/>
              <a:t>Didactica Classica Gandensia</a:t>
            </a:r>
          </a:p>
        </p:txBody>
      </p:sp>
      <p:pic>
        <p:nvPicPr>
          <p:cNvPr id="4" name="Picture Placeholder 4">
            <a:extLst>
              <a:ext uri="{FF2B5EF4-FFF2-40B4-BE49-F238E27FC236}">
                <a16:creationId xmlns:a16="http://schemas.microsoft.com/office/drawing/2014/main" id="{15AA2CCF-6B79-83E3-9CAA-AA1F73DACC3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930" r="1930"/>
          <a:stretch>
            <a:fillRect/>
          </a:stretch>
        </p:blipFill>
        <p:spPr>
          <a:xfrm>
            <a:off x="6380115" y="16674634"/>
            <a:ext cx="4556094" cy="1850914"/>
          </a:xfrm>
          <a:prstGeom prst="rect">
            <a:avLst/>
          </a:prstGeom>
        </p:spPr>
      </p:pic>
      <p:pic>
        <p:nvPicPr>
          <p:cNvPr id="7" name="Picture Placeholder 4">
            <a:extLst>
              <a:ext uri="{FF2B5EF4-FFF2-40B4-BE49-F238E27FC236}">
                <a16:creationId xmlns:a16="http://schemas.microsoft.com/office/drawing/2014/main" id="{7DB3EE12-AB2E-0A05-324C-D7409C3CAB6F}"/>
              </a:ext>
            </a:extLst>
          </p:cNvPr>
          <p:cNvPicPr>
            <a:picLocks noChangeAspect="1"/>
          </p:cNvPicPr>
          <p:nvPr/>
        </p:nvPicPr>
        <p:blipFill>
          <a:blip r:embed="rId4">
            <a:extLst>
              <a:ext uri="{28A0092B-C50C-407E-A947-70E740481C1C}">
                <a14:useLocalDpi xmlns:a14="http://schemas.microsoft.com/office/drawing/2010/main" val="0"/>
              </a:ext>
            </a:extLst>
          </a:blip>
          <a:srcRect l="144" r="144"/>
          <a:stretch/>
        </p:blipFill>
        <p:spPr>
          <a:xfrm>
            <a:off x="13549044" y="16674634"/>
            <a:ext cx="4556094" cy="1850914"/>
          </a:xfrm>
          <a:prstGeom prst="rect">
            <a:avLst/>
          </a:prstGeom>
        </p:spPr>
      </p:pic>
      <p:sp>
        <p:nvSpPr>
          <p:cNvPr id="9" name="PB">
            <a:extLst>
              <a:ext uri="{FF2B5EF4-FFF2-40B4-BE49-F238E27FC236}">
                <a16:creationId xmlns:a16="http://schemas.microsoft.com/office/drawing/2014/main" id="{99748B1C-5CD4-DE1A-F663-10897243B2A3}"/>
              </a:ext>
            </a:extLst>
          </p:cNvPr>
          <p:cNvSpPr/>
          <p:nvPr/>
        </p:nvSpPr>
        <p:spPr>
          <a:xfrm>
            <a:off x="0" y="19288125"/>
            <a:ext cx="160743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5561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Fragment 2.1-2: talige aspecten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rmAutofit lnSpcReduction="10000"/>
          </a:bodyPr>
          <a:lstStyle/>
          <a:p>
            <a:pPr algn="just"/>
            <a:r>
              <a:rPr lang="en-GB" sz="6000"/>
              <a:t>signaalwoorden [sign.]</a:t>
            </a:r>
          </a:p>
          <a:p>
            <a:pPr lvl="1" algn="just"/>
            <a:r>
              <a:rPr lang="en-GB" sz="6000"/>
              <a:t>inleiding van directe rede</a:t>
            </a:r>
          </a:p>
          <a:p>
            <a:pPr marL="2604452" lvl="2" indent="0" algn="just">
              <a:buNone/>
            </a:pPr>
            <a:r>
              <a:rPr lang="en-GB" sz="6000" i="1"/>
              <a:t>dicens: </a:t>
            </a:r>
            <a:r>
              <a:rPr lang="en-GB" sz="6000"/>
              <a:t>“...”</a:t>
            </a:r>
          </a:p>
          <a:p>
            <a:pPr marL="2604452" lvl="2" indent="0" algn="just">
              <a:buNone/>
            </a:pPr>
            <a:r>
              <a:rPr lang="en-GB" sz="6000" i="1"/>
              <a:t>dicens, quia</a:t>
            </a:r>
            <a:r>
              <a:rPr lang="en-GB" sz="6000"/>
              <a:t>: “...”</a:t>
            </a:r>
          </a:p>
          <a:p>
            <a:pPr algn="just"/>
            <a:endParaRPr lang="en-GB" sz="6000"/>
          </a:p>
          <a:p>
            <a:pPr algn="just"/>
            <a:r>
              <a:rPr lang="en-GB" sz="6000"/>
              <a:t>naamvallen [naamv.]</a:t>
            </a:r>
          </a:p>
          <a:p>
            <a:pPr lvl="1" algn="just"/>
            <a:r>
              <a:rPr lang="en-GB" sz="6000"/>
              <a:t>voorwerpen</a:t>
            </a:r>
          </a:p>
          <a:p>
            <a:pPr marL="1434960" lvl="1" indent="0" algn="just">
              <a:buNone/>
            </a:pPr>
            <a:r>
              <a:rPr lang="en-GB" sz="6000" i="1"/>
              <a:t>		quo consilio ... suscipientes</a:t>
            </a:r>
          </a:p>
          <a:p>
            <a:pPr marL="1434960" lvl="1" indent="0" algn="just">
              <a:buNone/>
            </a:pPr>
            <a:r>
              <a:rPr lang="en-GB" sz="6000" i="1"/>
              <a:t>		Maccone comite prolata praeceptio est</a:t>
            </a:r>
            <a:endParaRPr lang="en-GB" sz="6000"/>
          </a:p>
          <a:p>
            <a:pPr lvl="1" algn="just"/>
            <a:r>
              <a:rPr lang="en-GB" sz="6000"/>
              <a:t>voorzetsels</a:t>
            </a:r>
          </a:p>
          <a:p>
            <a:pPr lvl="2" algn="just"/>
            <a:r>
              <a:rPr lang="en-GB" sz="6000" i="1"/>
              <a:t>ad Gunthramno direxit</a:t>
            </a:r>
          </a:p>
          <a:p>
            <a:pPr lvl="1" algn="just"/>
            <a:endParaRPr lang="en-GB" sz="6000"/>
          </a:p>
          <a:p>
            <a:pPr algn="just"/>
            <a:r>
              <a:rPr lang="en-GB" sz="6000"/>
              <a:t>morfologie [morf.]</a:t>
            </a:r>
          </a:p>
          <a:p>
            <a:pPr lvl="1" algn="just"/>
            <a:r>
              <a:rPr lang="en-GB" sz="6000"/>
              <a:t>wegvallen eind </a:t>
            </a:r>
            <a:r>
              <a:rPr lang="en-GB" sz="6000" i="1"/>
              <a:t>-m</a:t>
            </a:r>
            <a:r>
              <a:rPr lang="en-GB" sz="6000"/>
              <a:t> </a:t>
            </a:r>
          </a:p>
          <a:p>
            <a:pPr marL="1434960" lvl="1" indent="0" algn="just">
              <a:buNone/>
            </a:pPr>
            <a:r>
              <a:rPr lang="en-GB" sz="6000"/>
              <a:t>		</a:t>
            </a:r>
            <a:r>
              <a:rPr lang="en-GB" sz="6000" i="1"/>
              <a:t>tumultum venient</a:t>
            </a:r>
            <a:r>
              <a:rPr lang="en-GB" sz="6000" b="1" i="1"/>
              <a:t>e; </a:t>
            </a:r>
            <a:r>
              <a:rPr lang="en-GB" sz="6000" i="1"/>
              <a:t>abbatissa ingressa basilic</a:t>
            </a:r>
            <a:r>
              <a:rPr lang="en-GB" sz="6000" b="1" i="1"/>
              <a:t>a; </a:t>
            </a:r>
            <a:r>
              <a:rPr lang="en-GB" sz="6000" i="1"/>
              <a:t>sedition</a:t>
            </a:r>
            <a:r>
              <a:rPr lang="en-GB" sz="6000" b="1" i="1"/>
              <a:t>e </a:t>
            </a:r>
            <a:r>
              <a:rPr lang="en-GB" sz="6000" i="1"/>
              <a:t>resisterint</a:t>
            </a:r>
            <a:endParaRPr lang="en-GB" sz="6000"/>
          </a:p>
          <a:p>
            <a:pPr lvl="1" algn="just"/>
            <a:r>
              <a:rPr lang="en-GB" sz="6000" i="1"/>
              <a:t>orto scandalum</a:t>
            </a:r>
          </a:p>
        </p:txBody>
      </p:sp>
      <p:sp>
        <p:nvSpPr>
          <p:cNvPr id="5" name="PB">
            <a:extLst>
              <a:ext uri="{FF2B5EF4-FFF2-40B4-BE49-F238E27FC236}">
                <a16:creationId xmlns:a16="http://schemas.microsoft.com/office/drawing/2014/main" id="{4D46D43A-0E21-B673-9428-54222C86E074}"/>
              </a:ext>
            </a:extLst>
          </p:cNvPr>
          <p:cNvSpPr/>
          <p:nvPr/>
        </p:nvSpPr>
        <p:spPr>
          <a:xfrm>
            <a:off x="0" y="19288125"/>
            <a:ext cx="1607436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2398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9286369-DD54-313B-D273-1EA33CDEE76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50488" b="8646"/>
          <a:stretch/>
        </p:blipFill>
        <p:spPr>
          <a:xfrm>
            <a:off x="1822608" y="0"/>
            <a:ext cx="32737270" cy="15785859"/>
          </a:xfrm>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5" y="12579927"/>
            <a:ext cx="11880000" cy="3236566"/>
          </a:xfrm>
        </p:spPr>
        <p:txBody>
          <a:bodyPr/>
          <a:lstStyle/>
          <a:p>
            <a:r>
              <a:rPr lang="en-GB" sz="13800" cap="small"/>
              <a:t>Gundovald</a:t>
            </a:r>
          </a:p>
        </p:txBody>
      </p:sp>
      <p:sp>
        <p:nvSpPr>
          <p:cNvPr id="6" name="PB">
            <a:extLst>
              <a:ext uri="{FF2B5EF4-FFF2-40B4-BE49-F238E27FC236}">
                <a16:creationId xmlns:a16="http://schemas.microsoft.com/office/drawing/2014/main" id="{B911E823-A00A-C810-8265-F5D2FC1C1A16}"/>
              </a:ext>
            </a:extLst>
          </p:cNvPr>
          <p:cNvSpPr/>
          <p:nvPr/>
        </p:nvSpPr>
        <p:spPr>
          <a:xfrm>
            <a:off x="0" y="19288125"/>
            <a:ext cx="1687807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0004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Intro</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292781" cy="16557680"/>
          </a:xfrm>
        </p:spPr>
        <p:txBody>
          <a:bodyPr>
            <a:noAutofit/>
          </a:bodyPr>
          <a:lstStyle/>
          <a:p>
            <a:pPr marL="172195" indent="0" algn="just">
              <a:buNone/>
            </a:pPr>
            <a:r>
              <a:rPr lang="nl-NL" sz="5600"/>
              <a:t>“Wanneer Gontram (...) rond 585 te maken krijgt met een troonpretendent genaamd Gundovald, die een buitenechtelijke zoon van Clotharius beweerde te zijn, zien we iets eigenaardigs gebeuren in de stilistiek van Gregorius. Hij lijkt ietwat verscheurd te zijn tussen Gundovald, die in het verhaal vooral op (valselijk) aansturen van zijn entourage de stap had gezet om het grondgebied van de koning binnen te dringen, en Gontram, die de rechtmatige heerser was maar wel op buitengewoon gruwelijke wijze met Gundovald afgerekend heeft. In onze afsluitende passage gebruikt Gregorius, net als in het verhaal over de nonnen van Poitiers, een zeer beschrijvende – </a:t>
            </a:r>
            <a:r>
              <a:rPr lang="nl-NL" sz="5600" i="1"/>
              <a:t>tonende </a:t>
            </a:r>
            <a:r>
              <a:rPr lang="nl-NL" sz="5600"/>
              <a:t>eerder dan </a:t>
            </a:r>
            <a:r>
              <a:rPr lang="nl-NL" sz="5600" i="1"/>
              <a:t>vertellende</a:t>
            </a:r>
            <a:r>
              <a:rPr lang="nl-NL" sz="5600"/>
              <a:t> – taal. Waar hij zijn mening over de opstand in het klooster echter subtiel liet doorschijnen met het gebruik van het historisch praesens (‘ooggetuigeperspectief’), met de bedoeling dat wij als lezers zelf tot dezelfde conclusie komen, kiest hij hier resoluut voor het droge narratief perfectum en dus specifiek voor de neutraliteit. Wanneer we Gregorius op zo’n manier met taal en stijl zien omgaan, kunnen we nog moeilijk geloven dat zijn </a:t>
            </a:r>
            <a:r>
              <a:rPr lang="nl-NL" sz="5600" i="1"/>
              <a:t>sermo</a:t>
            </a:r>
            <a:r>
              <a:rPr lang="nl-NL" sz="5600"/>
              <a:t> (‘taalgebruik’) echt zo </a:t>
            </a:r>
            <a:r>
              <a:rPr lang="nl-NL" sz="5600" i="1"/>
              <a:t>rusticus </a:t>
            </a:r>
            <a:r>
              <a:rPr lang="nl-NL" sz="5600"/>
              <a:t>(‘ongesofisticeerd’) was als hijzelf beweerde. Maar volledig vals was die bescheidenheid nu ook weer niet: Gregorius’ taal maakt eerder de </a:t>
            </a:r>
            <a:r>
              <a:rPr lang="nl-NL" sz="5600" b="1"/>
              <a:t>slimme combinatie van een vlotte leesbaarheid en retorische middelen</a:t>
            </a:r>
            <a:r>
              <a:rPr lang="nl-NL" sz="5600"/>
              <a:t> die reeds tot het arsenaal behoorden van zijn illustere, klassieke voorgangers in het genre.” (Aerts, te verschijnen)</a:t>
            </a:r>
            <a:endParaRPr lang="en-GB" sz="5600"/>
          </a:p>
        </p:txBody>
      </p:sp>
      <p:sp>
        <p:nvSpPr>
          <p:cNvPr id="5" name="PB">
            <a:extLst>
              <a:ext uri="{FF2B5EF4-FFF2-40B4-BE49-F238E27FC236}">
                <a16:creationId xmlns:a16="http://schemas.microsoft.com/office/drawing/2014/main" id="{06041411-B4D9-706A-4912-63059AFDA59E}"/>
              </a:ext>
            </a:extLst>
          </p:cNvPr>
          <p:cNvSpPr/>
          <p:nvPr/>
        </p:nvSpPr>
        <p:spPr>
          <a:xfrm>
            <a:off x="0" y="19288125"/>
            <a:ext cx="1768179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65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B844-8B31-4760-B19C-720686C7FBC7}"/>
              </a:ext>
            </a:extLst>
          </p:cNvPr>
          <p:cNvSpPr>
            <a:spLocks noGrp="1"/>
          </p:cNvSpPr>
          <p:nvPr>
            <p:ph type="ctrTitle"/>
          </p:nvPr>
        </p:nvSpPr>
        <p:spPr/>
        <p:txBody>
          <a:bodyPr/>
          <a:lstStyle/>
          <a:p>
            <a:r>
              <a:rPr lang="nl-BE" cap="small"/>
              <a:t>2. Middeleeuws Latijn</a:t>
            </a:r>
            <a:endParaRPr lang="en-US" cap="small"/>
          </a:p>
        </p:txBody>
      </p:sp>
      <p:sp>
        <p:nvSpPr>
          <p:cNvPr id="5" name="PB">
            <a:extLst>
              <a:ext uri="{FF2B5EF4-FFF2-40B4-BE49-F238E27FC236}">
                <a16:creationId xmlns:a16="http://schemas.microsoft.com/office/drawing/2014/main" id="{F490B312-1F66-0DB9-8C3A-08B9C502ED3C}"/>
              </a:ext>
            </a:extLst>
          </p:cNvPr>
          <p:cNvSpPr/>
          <p:nvPr/>
        </p:nvSpPr>
        <p:spPr>
          <a:xfrm>
            <a:off x="0" y="19288125"/>
            <a:ext cx="1848551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40283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Middeleeuws Latijn</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algn="just">
              <a:buFont typeface="Wingdings" panose="05000000000000000000" pitchFamily="2" charset="2"/>
              <a:buChar char="ü"/>
            </a:pPr>
            <a:r>
              <a:rPr lang="en-GB" sz="6000"/>
              <a:t>Moedertaalsprekers zijn niet meer te vinden (cf. Synode van Tours, 813)</a:t>
            </a:r>
          </a:p>
          <a:p>
            <a:pPr algn="just">
              <a:buFont typeface="Wingdings" panose="05000000000000000000" pitchFamily="2" charset="2"/>
              <a:buChar char="ü"/>
            </a:pPr>
            <a:r>
              <a:rPr lang="en-GB" sz="6000"/>
              <a:t>Kenmerken:</a:t>
            </a:r>
          </a:p>
          <a:p>
            <a:pPr lvl="1" algn="just">
              <a:buFont typeface="Wingdings" panose="05000000000000000000" pitchFamily="2" charset="2"/>
              <a:buChar char="ü"/>
            </a:pPr>
            <a:r>
              <a:rPr lang="en-GB" sz="6000"/>
              <a:t>Moeilijkheden vooral inzake spelling en orthografie</a:t>
            </a:r>
          </a:p>
          <a:p>
            <a:pPr lvl="1" algn="just">
              <a:buFont typeface="Wingdings" panose="05000000000000000000" pitchFamily="2" charset="2"/>
              <a:buChar char="ü"/>
            </a:pPr>
            <a:r>
              <a:rPr lang="en-GB" sz="6000"/>
              <a:t>Zinsbouw is vaak goed haalbaar</a:t>
            </a:r>
          </a:p>
          <a:p>
            <a:pPr lvl="1" algn="just">
              <a:buFont typeface="Wingdings" panose="05000000000000000000" pitchFamily="2" charset="2"/>
              <a:buChar char="ü"/>
            </a:pPr>
            <a:r>
              <a:rPr lang="en-GB" sz="6000"/>
              <a:t>Woordenschat: </a:t>
            </a:r>
          </a:p>
          <a:p>
            <a:pPr lvl="2" algn="just">
              <a:buFont typeface="Wingdings" panose="05000000000000000000" pitchFamily="2" charset="2"/>
              <a:buChar char="ü"/>
            </a:pPr>
            <a:r>
              <a:rPr lang="en-GB" sz="6000"/>
              <a:t>elke nieuwe tijd heeft nieuwe woorden nodig</a:t>
            </a:r>
          </a:p>
          <a:p>
            <a:pPr lvl="2" algn="just">
              <a:buFont typeface="Wingdings" panose="05000000000000000000" pitchFamily="2" charset="2"/>
              <a:buChar char="ü"/>
            </a:pPr>
            <a:r>
              <a:rPr lang="en-GB" sz="6000"/>
              <a:t>elke nieuwe tekst(voorbereiding) heeft nieuwe woordenlijsten nodig</a:t>
            </a:r>
          </a:p>
          <a:p>
            <a:pPr marL="1434960" lvl="1" indent="0" algn="just">
              <a:buNone/>
            </a:pPr>
            <a:endParaRPr lang="en-GB" sz="6000"/>
          </a:p>
          <a:p>
            <a:pPr marL="172195" indent="0" algn="just">
              <a:buNone/>
            </a:pPr>
            <a:r>
              <a:rPr lang="en-GB" sz="6000"/>
              <a:t>De tekstkeuze bepaalt vooral hoe haalbaar het tekstbegrip is: je kan de taal van een middeleeuwse filosoof vaak perfect begrijpen, maar als je geen snars begrijpt van wat de man bedoelt, heb je er ook niet veel aan.</a:t>
            </a:r>
          </a:p>
          <a:p>
            <a:pPr marL="172195" indent="0" algn="just">
              <a:buNone/>
            </a:pPr>
            <a:endParaRPr lang="en-GB" sz="6000"/>
          </a:p>
          <a:p>
            <a:pPr marL="172195" indent="0" algn="just">
              <a:buNone/>
            </a:pPr>
            <a:endParaRPr lang="en-GB" sz="6000"/>
          </a:p>
          <a:p>
            <a:pPr lvl="1" algn="just">
              <a:buFont typeface="Wingdings" panose="05000000000000000000" pitchFamily="2" charset="2"/>
              <a:buChar char="ü"/>
            </a:pPr>
            <a:endParaRPr lang="en-GB" sz="6000"/>
          </a:p>
          <a:p>
            <a:pPr marL="172195" indent="0" algn="just">
              <a:buNone/>
            </a:pPr>
            <a:endParaRPr lang="en-GB" sz="6000">
              <a:highlight>
                <a:srgbClr val="00FF00"/>
              </a:highlight>
            </a:endParaRPr>
          </a:p>
        </p:txBody>
      </p:sp>
      <p:sp>
        <p:nvSpPr>
          <p:cNvPr id="5" name="PB">
            <a:extLst>
              <a:ext uri="{FF2B5EF4-FFF2-40B4-BE49-F238E27FC236}">
                <a16:creationId xmlns:a16="http://schemas.microsoft.com/office/drawing/2014/main" id="{F27EBB39-DA5C-6957-3E7C-58404F8918A3}"/>
              </a:ext>
            </a:extLst>
          </p:cNvPr>
          <p:cNvSpPr/>
          <p:nvPr/>
        </p:nvSpPr>
        <p:spPr>
          <a:xfrm>
            <a:off x="0" y="19288125"/>
            <a:ext cx="1928923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820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EF5F48-46CB-E565-D5DB-FA3ED02E0F4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1" b="21"/>
          <a:stretch/>
        </p:blipFill>
        <p:spPr>
          <a:xfrm>
            <a:off x="1822608" y="0"/>
            <a:ext cx="32737270" cy="15785859"/>
          </a:xfrm>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5" y="11208327"/>
            <a:ext cx="11520000" cy="4568002"/>
          </a:xfrm>
        </p:spPr>
        <p:txBody>
          <a:bodyPr/>
          <a:lstStyle/>
          <a:p>
            <a:r>
              <a:rPr lang="en-GB" sz="13800" cap="small"/>
              <a:t>Sequentie van de Zwaan</a:t>
            </a:r>
          </a:p>
        </p:txBody>
      </p:sp>
      <p:sp>
        <p:nvSpPr>
          <p:cNvPr id="6" name="PB">
            <a:extLst>
              <a:ext uri="{FF2B5EF4-FFF2-40B4-BE49-F238E27FC236}">
                <a16:creationId xmlns:a16="http://schemas.microsoft.com/office/drawing/2014/main" id="{D68323BD-C778-5B98-63E4-0495C2C22125}"/>
              </a:ext>
            </a:extLst>
          </p:cNvPr>
          <p:cNvSpPr/>
          <p:nvPr/>
        </p:nvSpPr>
        <p:spPr>
          <a:xfrm>
            <a:off x="0" y="19288125"/>
            <a:ext cx="2009295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96016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D1D1A-3B94-6024-E210-E8E7B18C2866}"/>
              </a:ext>
            </a:extLst>
          </p:cNvPr>
          <p:cNvPicPr>
            <a:picLocks noChangeAspect="1"/>
          </p:cNvPicPr>
          <p:nvPr/>
        </p:nvPicPr>
        <p:blipFill rotWithShape="1">
          <a:blip r:embed="rId3">
            <a:extLst>
              <a:ext uri="{28A0092B-C50C-407E-A947-70E740481C1C}">
                <a14:useLocalDpi xmlns:a14="http://schemas.microsoft.com/office/drawing/2010/main" val="0"/>
              </a:ext>
            </a:extLst>
          </a:blip>
          <a:srcRect l="8672" t="13460" r="1723" b="20544"/>
          <a:stretch/>
        </p:blipFill>
        <p:spPr>
          <a:xfrm>
            <a:off x="352787" y="1921227"/>
            <a:ext cx="33907803" cy="17669435"/>
          </a:xfrm>
          <a:prstGeom prst="rect">
            <a:avLst/>
          </a:prstGeom>
        </p:spPr>
      </p:pic>
      <p:sp>
        <p:nvSpPr>
          <p:cNvPr id="7" name="Title 6"/>
          <p:cNvSpPr>
            <a:spLocks noGrp="1"/>
          </p:cNvSpPr>
          <p:nvPr>
            <p:ph type="title"/>
          </p:nvPr>
        </p:nvSpPr>
        <p:spPr/>
        <p:txBody>
          <a:bodyPr/>
          <a:lstStyle/>
          <a:p>
            <a:r>
              <a:rPr lang="en-GB" cap="small"/>
              <a:t>Intro: oorsprong</a:t>
            </a:r>
          </a:p>
        </p:txBody>
      </p:sp>
      <p:sp>
        <p:nvSpPr>
          <p:cNvPr id="4" name="PB">
            <a:extLst>
              <a:ext uri="{FF2B5EF4-FFF2-40B4-BE49-F238E27FC236}">
                <a16:creationId xmlns:a16="http://schemas.microsoft.com/office/drawing/2014/main" id="{69091749-3930-98E7-1367-0FD68AC2A23A}"/>
              </a:ext>
            </a:extLst>
          </p:cNvPr>
          <p:cNvSpPr/>
          <p:nvPr/>
        </p:nvSpPr>
        <p:spPr>
          <a:xfrm>
            <a:off x="0" y="19288125"/>
            <a:ext cx="2089666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390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Intro: uitvoering</a:t>
            </a:r>
          </a:p>
        </p:txBody>
      </p:sp>
      <p:pic>
        <p:nvPicPr>
          <p:cNvPr id="1028" name="Picture 4" descr="The Swan Sequence — A Medieval Swan Song Reimagined - YouTube">
            <a:hlinkClick r:id="rId3"/>
            <a:extLst>
              <a:ext uri="{FF2B5EF4-FFF2-40B4-BE49-F238E27FC236}">
                <a16:creationId xmlns:a16="http://schemas.microsoft.com/office/drawing/2014/main" id="{7B73458E-D513-D26D-3345-8F7E7EE91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415" y="2742767"/>
            <a:ext cx="21045047" cy="15783786"/>
          </a:xfrm>
          <a:prstGeom prst="rect">
            <a:avLst/>
          </a:prstGeom>
          <a:noFill/>
          <a:extLst>
            <a:ext uri="{909E8E84-426E-40DD-AFC4-6F175D3DCCD1}">
              <a14:hiddenFill xmlns:a14="http://schemas.microsoft.com/office/drawing/2010/main">
                <a:solidFill>
                  <a:srgbClr val="FFFFFF"/>
                </a:solidFill>
              </a14:hiddenFill>
            </a:ext>
          </a:extLst>
        </p:spPr>
      </p:pic>
      <p:sp>
        <p:nvSpPr>
          <p:cNvPr id="10" name="PB">
            <a:extLst>
              <a:ext uri="{FF2B5EF4-FFF2-40B4-BE49-F238E27FC236}">
                <a16:creationId xmlns:a16="http://schemas.microsoft.com/office/drawing/2014/main" id="{83DA59DE-BD77-B1A7-2015-2006D1A16697}"/>
              </a:ext>
            </a:extLst>
          </p:cNvPr>
          <p:cNvSpPr/>
          <p:nvPr/>
        </p:nvSpPr>
        <p:spPr>
          <a:xfrm>
            <a:off x="0" y="19288125"/>
            <a:ext cx="2170038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4958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Intro: tekstuele analyse (Wikipedia)</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algn="just">
              <a:buFont typeface="Wingdings" panose="05000000000000000000" pitchFamily="2" charset="2"/>
              <a:buChar char="ü"/>
            </a:pPr>
            <a:r>
              <a:rPr lang="en-GB" sz="6000"/>
              <a:t>Woordspelingen en experimentatie</a:t>
            </a:r>
          </a:p>
          <a:p>
            <a:pPr algn="just">
              <a:buFont typeface="Wingdings" panose="05000000000000000000" pitchFamily="2" charset="2"/>
              <a:buChar char="ü"/>
            </a:pPr>
            <a:r>
              <a:rPr lang="en-GB" sz="6000"/>
              <a:t>Rijm op de antepaenultima en (half)rijm (niet consistent)</a:t>
            </a:r>
          </a:p>
          <a:p>
            <a:pPr algn="just">
              <a:buFont typeface="Wingdings" panose="05000000000000000000" pitchFamily="2" charset="2"/>
              <a:buChar char="ü"/>
            </a:pPr>
            <a:r>
              <a:rPr lang="en-GB" sz="6000"/>
              <a:t>Consistente eind </a:t>
            </a:r>
            <a:r>
              <a:rPr lang="en-GB" sz="6000" i="1"/>
              <a:t>–a </a:t>
            </a:r>
            <a:r>
              <a:rPr lang="en-GB" sz="6000"/>
              <a:t>(assonantie – </a:t>
            </a:r>
            <a:r>
              <a:rPr lang="en-GB" sz="6000" i="1"/>
              <a:t>Alleluia</a:t>
            </a:r>
            <a:r>
              <a:rPr lang="en-GB" sz="6000"/>
              <a:t>)</a:t>
            </a:r>
          </a:p>
          <a:p>
            <a:pPr algn="just">
              <a:buFont typeface="Wingdings" panose="05000000000000000000" pitchFamily="2" charset="2"/>
              <a:buChar char="ü"/>
            </a:pPr>
            <a:r>
              <a:rPr lang="en-GB" sz="6000"/>
              <a:t>Invloeden: patristiek, bijbelexegesis, liturgie</a:t>
            </a:r>
          </a:p>
          <a:p>
            <a:pPr marL="172195" indent="0" algn="just">
              <a:buNone/>
            </a:pPr>
            <a:r>
              <a:rPr lang="en-GB" sz="6000"/>
              <a:t>		</a:t>
            </a:r>
            <a:r>
              <a:rPr lang="en-GB" sz="6000">
                <a:sym typeface="Wingdings" panose="05000000000000000000" pitchFamily="2" charset="2"/>
              </a:rPr>
              <a:t> </a:t>
            </a:r>
            <a:r>
              <a:rPr lang="en-GB" sz="6000"/>
              <a:t>dramatisering</a:t>
            </a:r>
          </a:p>
          <a:p>
            <a:pPr marL="172195" indent="0" algn="just">
              <a:buNone/>
            </a:pPr>
            <a:endParaRPr lang="en-GB" sz="6000"/>
          </a:p>
          <a:p>
            <a:pPr algn="just">
              <a:buFont typeface="Wingdings" panose="05000000000000000000" pitchFamily="2" charset="2"/>
              <a:buChar char="Ø"/>
            </a:pPr>
            <a:r>
              <a:rPr lang="en-GB" sz="6000"/>
              <a:t>De Zwaan als symbool (en literaire troop in vroeg-Karolingische en vroege niet-Latijnse literatuur) voor de zwervende ziel die op zoek is naar betekenis</a:t>
            </a:r>
          </a:p>
          <a:p>
            <a:pPr lvl="1" algn="just">
              <a:buFont typeface="Wingdings" panose="05000000000000000000" pitchFamily="2" charset="2"/>
              <a:buChar char="Ø"/>
            </a:pPr>
            <a:r>
              <a:rPr lang="en-GB" sz="6000"/>
              <a:t>Ambrosius, Augustinus</a:t>
            </a:r>
          </a:p>
          <a:p>
            <a:pPr lvl="1" algn="just">
              <a:buFont typeface="Wingdings" panose="05000000000000000000" pitchFamily="2" charset="2"/>
              <a:buChar char="Ø"/>
            </a:pPr>
            <a:r>
              <a:rPr lang="en-GB" sz="6000"/>
              <a:t>Alcuinus van York</a:t>
            </a:r>
          </a:p>
          <a:p>
            <a:pPr lvl="1" algn="just">
              <a:buFont typeface="Wingdings" panose="05000000000000000000" pitchFamily="2" charset="2"/>
              <a:buChar char="Ø"/>
            </a:pPr>
            <a:r>
              <a:rPr lang="en-GB" sz="6000"/>
              <a:t>Oud-Engels: </a:t>
            </a:r>
            <a:r>
              <a:rPr lang="en-GB" sz="6000" i="1"/>
              <a:t>The Wanderer – The Seafarer</a:t>
            </a:r>
          </a:p>
          <a:p>
            <a:pPr lvl="1" algn="just">
              <a:buFont typeface="Wingdings" panose="05000000000000000000" pitchFamily="2" charset="2"/>
              <a:buChar char="Ø"/>
            </a:pPr>
            <a:r>
              <a:rPr lang="en-GB" sz="6000"/>
              <a:t>Lactantius’ </a:t>
            </a:r>
            <a:r>
              <a:rPr lang="en-GB" sz="6000" i="1"/>
              <a:t>Phoenix</a:t>
            </a:r>
          </a:p>
          <a:p>
            <a:pPr lvl="1" algn="just">
              <a:buFont typeface="Wingdings" panose="05000000000000000000" pitchFamily="2" charset="2"/>
              <a:buChar char="Ø"/>
            </a:pPr>
            <a:r>
              <a:rPr lang="en-GB" sz="6000"/>
              <a:t>Boëthius, </a:t>
            </a:r>
            <a:r>
              <a:rPr lang="en-GB" sz="6000" i="1"/>
              <a:t>De philosophiae consolatione </a:t>
            </a:r>
            <a:r>
              <a:rPr lang="en-GB" sz="6000"/>
              <a:t>(IV.i.1)</a:t>
            </a:r>
          </a:p>
          <a:p>
            <a:pPr lvl="1" algn="just">
              <a:buFont typeface="Wingdings" panose="05000000000000000000" pitchFamily="2" charset="2"/>
              <a:buChar char="Ø"/>
            </a:pPr>
            <a:r>
              <a:rPr lang="en-GB" sz="6000" i="1"/>
              <a:t>Vita Sancti Gregorii Magni </a:t>
            </a:r>
            <a:r>
              <a:rPr lang="en-GB" sz="6000"/>
              <a:t>(c. 704 – 714) </a:t>
            </a:r>
          </a:p>
          <a:p>
            <a:pPr marL="172195" indent="0" algn="just">
              <a:buNone/>
            </a:pPr>
            <a:endParaRPr lang="en-GB" sz="6000"/>
          </a:p>
          <a:p>
            <a:pPr algn="just">
              <a:buFont typeface="Wingdings" panose="05000000000000000000" pitchFamily="2" charset="2"/>
              <a:buChar char="ü"/>
            </a:pPr>
            <a:endParaRPr lang="en-GB" sz="6000"/>
          </a:p>
          <a:p>
            <a:pPr algn="just">
              <a:buFont typeface="Wingdings" panose="05000000000000000000" pitchFamily="2" charset="2"/>
              <a:buChar char="ü"/>
            </a:pPr>
            <a:endParaRPr lang="en-GB" sz="6000" i="1"/>
          </a:p>
          <a:p>
            <a:pPr algn="just">
              <a:buFont typeface="Wingdings" panose="05000000000000000000" pitchFamily="2" charset="2"/>
              <a:buChar char="ü"/>
            </a:pPr>
            <a:endParaRPr lang="en-GB" sz="6000" i="1"/>
          </a:p>
        </p:txBody>
      </p:sp>
      <p:sp>
        <p:nvSpPr>
          <p:cNvPr id="5" name="PB">
            <a:extLst>
              <a:ext uri="{FF2B5EF4-FFF2-40B4-BE49-F238E27FC236}">
                <a16:creationId xmlns:a16="http://schemas.microsoft.com/office/drawing/2014/main" id="{F8FB92B9-C4E1-6F17-6844-BEA0B08FEA84}"/>
              </a:ext>
            </a:extLst>
          </p:cNvPr>
          <p:cNvSpPr/>
          <p:nvPr/>
        </p:nvSpPr>
        <p:spPr>
          <a:xfrm>
            <a:off x="0" y="19288125"/>
            <a:ext cx="2250410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719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Talige leesvragen</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algn="just"/>
            <a:r>
              <a:rPr lang="en-GB" sz="6000"/>
              <a:t>Woordenschat: samenstellingen, Griekse invloeden</a:t>
            </a:r>
          </a:p>
          <a:p>
            <a:pPr algn="just"/>
            <a:r>
              <a:rPr lang="en-GB" sz="6000"/>
              <a:t>Morfologie: verkleinwoorden (‘vogeltje toch’), Griekse accusatief</a:t>
            </a:r>
          </a:p>
          <a:p>
            <a:pPr algn="just"/>
            <a:r>
              <a:rPr lang="en-GB" sz="6000"/>
              <a:t>Etymologie via metonymie: </a:t>
            </a:r>
            <a:r>
              <a:rPr lang="en-GB" sz="6000" i="1"/>
              <a:t>légumes</a:t>
            </a:r>
          </a:p>
          <a:p>
            <a:pPr algn="just"/>
            <a:r>
              <a:rPr lang="en-GB" sz="6000"/>
              <a:t>Syntaxis: oude voegwoorden, nieuwe functies</a:t>
            </a:r>
          </a:p>
          <a:p>
            <a:pPr algn="just"/>
            <a:r>
              <a:rPr lang="en-GB" sz="6000"/>
              <a:t>Deponentia: grenzen vervagen</a:t>
            </a:r>
          </a:p>
          <a:p>
            <a:pPr algn="just"/>
            <a:r>
              <a:rPr lang="en-GB" sz="6000"/>
              <a:t>Metonymie: rivieren in de zee</a:t>
            </a:r>
          </a:p>
          <a:p>
            <a:pPr algn="just"/>
            <a:r>
              <a:rPr lang="en-GB" sz="6000"/>
              <a:t>Beeldspraak: de ‘colonnes’ van het geloof</a:t>
            </a:r>
          </a:p>
          <a:p>
            <a:pPr algn="just"/>
            <a:endParaRPr lang="en-GB" sz="6000"/>
          </a:p>
          <a:p>
            <a:pPr algn="just"/>
            <a:endParaRPr lang="en-GB" sz="6000"/>
          </a:p>
        </p:txBody>
      </p:sp>
      <p:sp>
        <p:nvSpPr>
          <p:cNvPr id="5" name="PB">
            <a:extLst>
              <a:ext uri="{FF2B5EF4-FFF2-40B4-BE49-F238E27FC236}">
                <a16:creationId xmlns:a16="http://schemas.microsoft.com/office/drawing/2014/main" id="{5871C0CB-3E80-CC0D-09D6-88A636FE8786}"/>
              </a:ext>
            </a:extLst>
          </p:cNvPr>
          <p:cNvSpPr/>
          <p:nvPr/>
        </p:nvSpPr>
        <p:spPr>
          <a:xfrm>
            <a:off x="0" y="19288125"/>
            <a:ext cx="2330782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206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Laatlatijn: moeilijk(er) of niet?</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763399" cy="16557680"/>
          </a:xfrm>
        </p:spPr>
        <p:txBody>
          <a:bodyPr>
            <a:normAutofit/>
          </a:bodyPr>
          <a:lstStyle/>
          <a:p>
            <a:pPr marL="172195" indent="0" algn="just">
              <a:buNone/>
            </a:pPr>
            <a:r>
              <a:rPr lang="nl-NL" sz="5400"/>
              <a:t>“Ondanks de afwijkingen van het Klassiek Latijn zijn [latere teksten] door [de] </a:t>
            </a:r>
            <a:r>
              <a:rPr lang="nl-NL" sz="5400" b="1"/>
              <a:t>eenvoudige vertelstijl </a:t>
            </a:r>
            <a:r>
              <a:rPr lang="nl-NL" sz="5400"/>
              <a:t>(...) bijzonder goed leesbaar. Om dezelfde reden wordt ook in het vak Grieks Herodotus reeds in het vierde jaar gelezen, ondanks dezelfde soort afwijkingen van het gekende Attisch. Als onze leerlingen Grieks voldoende hebben aan een blaadje ‘Ionisch Taaleigen’ voor de lectuur van Herodotus, moet de lectuur van Laatlatijnse teksten ook wel lukken met een </a:t>
            </a:r>
            <a:r>
              <a:rPr lang="nl-NL" sz="5400" b="1"/>
              <a:t>eenvoudig lijstje </a:t>
            </a:r>
            <a:r>
              <a:rPr lang="nl-NL" sz="5400"/>
              <a:t>van typische veranderingen ten opzichte van het Klassiek Latijn. (...) Met zo’n hulpmiddel in de aanslag wordt het begrip van de taal van een auteur als Gregorius van Tours perfect haalbaar voor leerlingen. Na enige gewenning zullen ze bovendien de </a:t>
            </a:r>
            <a:r>
              <a:rPr lang="nl-NL" sz="5400" b="1"/>
              <a:t>relatief eenvoudige syntaxis en grote leesbaarheid</a:t>
            </a:r>
            <a:r>
              <a:rPr lang="nl-NL" sz="5400"/>
              <a:t> kunnen appreciëren in deze vorm van het Latijn, die veel dichter bij de moderne talen staat wat zaken zoals woordvolgorde en onderschikking betreft.”</a:t>
            </a:r>
          </a:p>
          <a:p>
            <a:pPr marL="172195" indent="0" algn="just">
              <a:buNone/>
            </a:pPr>
            <a:r>
              <a:rPr lang="nl-NL" sz="5400"/>
              <a:t>(Aerts 2021a, 81)</a:t>
            </a:r>
          </a:p>
          <a:p>
            <a:pPr marL="172195" indent="0" algn="just">
              <a:buNone/>
            </a:pPr>
            <a:endParaRPr lang="nl-NL" sz="5400"/>
          </a:p>
          <a:p>
            <a:pPr marL="172195" indent="0" algn="just">
              <a:buNone/>
            </a:pPr>
            <a:r>
              <a:rPr lang="nl-NL" sz="5400"/>
              <a:t>Aerts, Simon. ‘</a:t>
            </a:r>
            <a:r>
              <a:rPr lang="nl-NL" sz="5400" i="1"/>
              <a:t>Per varia ad classica</a:t>
            </a:r>
            <a:r>
              <a:rPr lang="nl-NL" sz="5400"/>
              <a:t>: Klassieke grammatica herhalen en remediëren met niet-klassieke teksten’. </a:t>
            </a:r>
            <a:r>
              <a:rPr lang="nl-NL" sz="5400" i="1"/>
              <a:t>Latijn anders? Waarom er nood is aan ander Latijn in de klas</a:t>
            </a:r>
            <a:r>
              <a:rPr lang="nl-NL" sz="5400"/>
              <a:t>, onder redactie van Thomas Velle en Yanick Maes, Skribis, 2021, pp. 75-91.</a:t>
            </a:r>
          </a:p>
          <a:p>
            <a:pPr marL="172195" indent="0" algn="just">
              <a:buNone/>
            </a:pPr>
            <a:endParaRPr lang="nl-NL" sz="5400"/>
          </a:p>
        </p:txBody>
      </p:sp>
      <p:sp>
        <p:nvSpPr>
          <p:cNvPr id="5" name="PB">
            <a:extLst>
              <a:ext uri="{FF2B5EF4-FFF2-40B4-BE49-F238E27FC236}">
                <a16:creationId xmlns:a16="http://schemas.microsoft.com/office/drawing/2014/main" id="{94A63CAA-F092-8033-A07B-788927F84616}"/>
              </a:ext>
            </a:extLst>
          </p:cNvPr>
          <p:cNvSpPr/>
          <p:nvPr/>
        </p:nvSpPr>
        <p:spPr>
          <a:xfrm>
            <a:off x="0" y="19288125"/>
            <a:ext cx="241115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056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2FBD-7B0C-1973-BEB6-C87FAA5436B5}"/>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52D900B-6DB5-A9FD-DE75-776244DA2D2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0496" b="33028"/>
          <a:stretch/>
        </p:blipFill>
        <p:spPr>
          <a:xfrm>
            <a:off x="1822608" y="0"/>
            <a:ext cx="32737270" cy="15785859"/>
          </a:xfrm>
        </p:spPr>
      </p:pic>
      <p:sp>
        <p:nvSpPr>
          <p:cNvPr id="3" name="Text Placeholder 2">
            <a:extLst>
              <a:ext uri="{FF2B5EF4-FFF2-40B4-BE49-F238E27FC236}">
                <a16:creationId xmlns:a16="http://schemas.microsoft.com/office/drawing/2014/main" id="{2BAE3930-829F-009C-7FCD-51D1AE782BE3}"/>
              </a:ext>
            </a:extLst>
          </p:cNvPr>
          <p:cNvSpPr>
            <a:spLocks noGrp="1"/>
          </p:cNvSpPr>
          <p:nvPr>
            <p:ph type="body" sz="quarter" idx="13"/>
          </p:nvPr>
        </p:nvSpPr>
        <p:spPr>
          <a:xfrm>
            <a:off x="1822605" y="11042073"/>
            <a:ext cx="10145277" cy="4734255"/>
          </a:xfrm>
        </p:spPr>
        <p:txBody>
          <a:bodyPr/>
          <a:lstStyle/>
          <a:p>
            <a:r>
              <a:rPr lang="en-GB" sz="13800" cap="small"/>
              <a:t>Marbod</a:t>
            </a:r>
          </a:p>
          <a:p>
            <a:r>
              <a:rPr lang="en-GB" sz="13800" cap="small"/>
              <a:t>van Rennes</a:t>
            </a:r>
          </a:p>
        </p:txBody>
      </p:sp>
      <p:sp>
        <p:nvSpPr>
          <p:cNvPr id="6" name="PB">
            <a:extLst>
              <a:ext uri="{FF2B5EF4-FFF2-40B4-BE49-F238E27FC236}">
                <a16:creationId xmlns:a16="http://schemas.microsoft.com/office/drawing/2014/main" id="{DDBD212A-48B9-7A94-3C95-79F68344A300}"/>
              </a:ext>
            </a:extLst>
          </p:cNvPr>
          <p:cNvSpPr/>
          <p:nvPr/>
        </p:nvSpPr>
        <p:spPr>
          <a:xfrm>
            <a:off x="0" y="19288125"/>
            <a:ext cx="2411154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7404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80620-2CB8-D7BB-402D-E48CFFA236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B7C9BF-4EDE-1F84-6906-D755BF118296}"/>
              </a:ext>
            </a:extLst>
          </p:cNvPr>
          <p:cNvSpPr>
            <a:spLocks noGrp="1"/>
          </p:cNvSpPr>
          <p:nvPr>
            <p:ph type="title"/>
          </p:nvPr>
        </p:nvSpPr>
        <p:spPr/>
        <p:txBody>
          <a:bodyPr/>
          <a:lstStyle/>
          <a:p>
            <a:r>
              <a:rPr lang="en-GB" cap="small"/>
              <a:t>Aansluiting bij klassieke dichters</a:t>
            </a:r>
          </a:p>
        </p:txBody>
      </p:sp>
      <p:sp>
        <p:nvSpPr>
          <p:cNvPr id="2" name="Content Placeholder 2">
            <a:extLst>
              <a:ext uri="{FF2B5EF4-FFF2-40B4-BE49-F238E27FC236}">
                <a16:creationId xmlns:a16="http://schemas.microsoft.com/office/drawing/2014/main" id="{785EFDD8-D708-AE58-926D-30A79A2A5E6D}"/>
              </a:ext>
            </a:extLst>
          </p:cNvPr>
          <p:cNvSpPr>
            <a:spLocks noGrp="1"/>
          </p:cNvSpPr>
          <p:nvPr>
            <p:ph idx="1"/>
          </p:nvPr>
        </p:nvSpPr>
        <p:spPr>
          <a:xfrm>
            <a:off x="1665989" y="2380563"/>
            <a:ext cx="31292781" cy="16557680"/>
          </a:xfrm>
        </p:spPr>
        <p:txBody>
          <a:bodyPr>
            <a:noAutofit/>
          </a:bodyPr>
          <a:lstStyle/>
          <a:p>
            <a:pPr marL="172195" indent="0" algn="just">
              <a:buNone/>
            </a:pPr>
            <a:r>
              <a:rPr lang="nl-NL" sz="6000"/>
              <a:t>“De verwijzing hier is ongetwijfeld naar Horatius’ </a:t>
            </a:r>
            <a:r>
              <a:rPr lang="nl-NL" sz="6000" i="1"/>
              <a:t>Oden</a:t>
            </a:r>
            <a:r>
              <a:rPr lang="nl-NL" sz="6000"/>
              <a:t> 4,10. Daarin wordt de knappe maar wrede knaap Ligurinus erop gewezen dat zijn schoonheid vergankelijk is, en dat hij zich dus maar beter wat meer zou toeleggen op de ontwikkeling van zijn geest. Dat lijkt aanvankelijk ook de teneur van de argumentatie in het vervolg van Marbods creatieve herwerking en uitbreiding van Horatius’ gedicht, tot de spreker er plots een andere draai aan geeft in de slotboodschap aan zijn eigen geadresseerde ...”</a:t>
            </a:r>
          </a:p>
          <a:p>
            <a:pPr marL="172195" indent="0" algn="just">
              <a:buNone/>
            </a:pPr>
            <a:endParaRPr lang="nl-NL" sz="6000"/>
          </a:p>
          <a:p>
            <a:pPr marL="172195" indent="0" algn="just">
              <a:buNone/>
            </a:pPr>
            <a:r>
              <a:rPr lang="nl-NL" sz="6000"/>
              <a:t>Stijn Praet (2020). “De vlucht van Ganymedes: een korte geschiedenis van de Latijnse homopoëzie”. </a:t>
            </a:r>
            <a:r>
              <a:rPr lang="nl-NL" sz="6000" i="1"/>
              <a:t>Hermeneus </a:t>
            </a:r>
            <a:r>
              <a:rPr lang="nl-NL" sz="6000"/>
              <a:t>92 (4), 4-11.</a:t>
            </a:r>
          </a:p>
          <a:p>
            <a:pPr marL="172195" indent="0" algn="just">
              <a:buNone/>
            </a:pPr>
            <a:endParaRPr lang="en-GB" sz="6000"/>
          </a:p>
        </p:txBody>
      </p:sp>
      <p:sp>
        <p:nvSpPr>
          <p:cNvPr id="5" name="PB">
            <a:extLst>
              <a:ext uri="{FF2B5EF4-FFF2-40B4-BE49-F238E27FC236}">
                <a16:creationId xmlns:a16="http://schemas.microsoft.com/office/drawing/2014/main" id="{337DD8B6-2384-16FE-0DF9-B5DE9335F5A9}"/>
              </a:ext>
            </a:extLst>
          </p:cNvPr>
          <p:cNvSpPr/>
          <p:nvPr/>
        </p:nvSpPr>
        <p:spPr>
          <a:xfrm>
            <a:off x="0" y="19288125"/>
            <a:ext cx="2491525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535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Mogelijke aandachtspunten bij de taal</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algn="just"/>
            <a:r>
              <a:rPr lang="en-GB" sz="6000"/>
              <a:t>Lexicaal: </a:t>
            </a:r>
            <a:r>
              <a:rPr lang="en-GB" sz="6000" i="1"/>
              <a:t>bella </a:t>
            </a:r>
            <a:r>
              <a:rPr lang="en-GB" sz="6000"/>
              <a:t>waar je vroeger moest leren dat </a:t>
            </a:r>
            <a:r>
              <a:rPr lang="en-GB" sz="6000" i="1"/>
              <a:t>belle </a:t>
            </a:r>
            <a:r>
              <a:rPr lang="en-GB" sz="6000"/>
              <a:t>(Fr.) normaal gezien toch </a:t>
            </a:r>
            <a:r>
              <a:rPr lang="en-GB" sz="6000" i="1"/>
              <a:t>pulchra </a:t>
            </a:r>
            <a:r>
              <a:rPr lang="en-GB" sz="6000"/>
              <a:t>was</a:t>
            </a:r>
          </a:p>
          <a:p>
            <a:pPr algn="just"/>
            <a:r>
              <a:rPr lang="en-GB" sz="6000"/>
              <a:t>Morfologie: </a:t>
            </a:r>
            <a:r>
              <a:rPr lang="en-GB" sz="6000" i="1"/>
              <a:t>colla </a:t>
            </a:r>
            <a:r>
              <a:rPr lang="en-GB" sz="6000"/>
              <a:t>(acc. mv. o.) en </a:t>
            </a:r>
            <a:r>
              <a:rPr lang="en-GB" sz="6000" i="1"/>
              <a:t>dens </a:t>
            </a:r>
            <a:r>
              <a:rPr lang="en-GB" sz="6000"/>
              <a:t>– </a:t>
            </a:r>
            <a:r>
              <a:rPr lang="en-GB" sz="6000" i="1"/>
              <a:t>dichterlijk meervoud-enkelvoud</a:t>
            </a:r>
            <a:r>
              <a:rPr lang="en-GB" sz="6000"/>
              <a:t>, geen ‘fout’</a:t>
            </a:r>
          </a:p>
          <a:p>
            <a:pPr algn="just"/>
            <a:r>
              <a:rPr lang="en-GB" sz="6000"/>
              <a:t>Morfosyntax: </a:t>
            </a:r>
            <a:r>
              <a:rPr lang="en-GB" sz="6000" i="1"/>
              <a:t>plus flavi </a:t>
            </a:r>
            <a:r>
              <a:rPr lang="en-GB" sz="6000"/>
              <a:t>– comparatief zoals in het Frans of Italiaans</a:t>
            </a:r>
          </a:p>
        </p:txBody>
      </p:sp>
      <p:sp>
        <p:nvSpPr>
          <p:cNvPr id="5" name="PB">
            <a:extLst>
              <a:ext uri="{FF2B5EF4-FFF2-40B4-BE49-F238E27FC236}">
                <a16:creationId xmlns:a16="http://schemas.microsoft.com/office/drawing/2014/main" id="{5FC021DD-6CA9-EDD6-336F-5DA95C97BC1B}"/>
              </a:ext>
            </a:extLst>
          </p:cNvPr>
          <p:cNvSpPr/>
          <p:nvPr/>
        </p:nvSpPr>
        <p:spPr>
          <a:xfrm>
            <a:off x="0" y="19288125"/>
            <a:ext cx="2571897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996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B844-8B31-4760-B19C-720686C7FBC7}"/>
              </a:ext>
            </a:extLst>
          </p:cNvPr>
          <p:cNvSpPr>
            <a:spLocks noGrp="1"/>
          </p:cNvSpPr>
          <p:nvPr>
            <p:ph type="ctrTitle"/>
          </p:nvPr>
        </p:nvSpPr>
        <p:spPr/>
        <p:txBody>
          <a:bodyPr/>
          <a:lstStyle/>
          <a:p>
            <a:r>
              <a:rPr lang="nl-BE" cap="small"/>
              <a:t>3. Neolatijn</a:t>
            </a:r>
            <a:endParaRPr lang="en-US" cap="small"/>
          </a:p>
        </p:txBody>
      </p:sp>
      <p:sp>
        <p:nvSpPr>
          <p:cNvPr id="5" name="PB">
            <a:extLst>
              <a:ext uri="{FF2B5EF4-FFF2-40B4-BE49-F238E27FC236}">
                <a16:creationId xmlns:a16="http://schemas.microsoft.com/office/drawing/2014/main" id="{FE1F5116-EFE0-C735-E5E9-D8DA41F8A04C}"/>
              </a:ext>
            </a:extLst>
          </p:cNvPr>
          <p:cNvSpPr/>
          <p:nvPr/>
        </p:nvSpPr>
        <p:spPr>
          <a:xfrm>
            <a:off x="0" y="19288125"/>
            <a:ext cx="2652269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34161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Neo-Latijn: recap</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33546" y="2380563"/>
            <a:ext cx="31292781" cy="16557680"/>
          </a:xfrm>
        </p:spPr>
        <p:txBody>
          <a:bodyPr>
            <a:normAutofit/>
          </a:bodyPr>
          <a:lstStyle/>
          <a:p>
            <a:pPr marL="172195" indent="0" algn="just">
              <a:buNone/>
            </a:pPr>
            <a:r>
              <a:rPr lang="nl-NL" sz="6000"/>
              <a:t>“Na de periode van het middeleeuws Latijn werden zoals eerder aangestipt teksten geschreven in een Latijn dat </a:t>
            </a:r>
            <a:r>
              <a:rPr lang="nl-NL" sz="6000" b="1"/>
              <a:t>sterk classicistisch </a:t>
            </a:r>
            <a:r>
              <a:rPr lang="nl-NL" sz="6000"/>
              <a:t>was, in de zin dat schrijvers onderwezen werden in het Klassiek Latijn en dat hun taal </a:t>
            </a:r>
            <a:r>
              <a:rPr lang="nl-NL" sz="6000" b="1"/>
              <a:t>opnieuw de spelling en morfologie van Cicero </a:t>
            </a:r>
            <a:r>
              <a:rPr lang="nl-NL" sz="6000"/>
              <a:t>benaderden. Op het niveau van </a:t>
            </a:r>
            <a:r>
              <a:rPr lang="nl-NL" sz="6000" b="1"/>
              <a:t>zinsbouw en woordvolgorde </a:t>
            </a:r>
            <a:r>
              <a:rPr lang="nl-NL" sz="6000"/>
              <a:t>merken we echter sterke gelijkenissen op met de </a:t>
            </a:r>
            <a:r>
              <a:rPr lang="nl-NL" sz="6000" b="1"/>
              <a:t>moderne talen</a:t>
            </a:r>
            <a:r>
              <a:rPr lang="nl-NL" sz="6000"/>
              <a:t>, zodat enkel zaken als </a:t>
            </a:r>
            <a:r>
              <a:rPr lang="nl-NL" sz="6000" u="sng"/>
              <a:t>morfologie en woordenschat</a:t>
            </a:r>
            <a:r>
              <a:rPr lang="nl-NL" sz="6000"/>
              <a:t> nog ‘opgelost’ moeten worden door onze leerlingen.”</a:t>
            </a:r>
          </a:p>
          <a:p>
            <a:pPr marL="172195" indent="0" algn="just">
              <a:buNone/>
            </a:pPr>
            <a:r>
              <a:rPr lang="nl-NL" sz="6000"/>
              <a:t>(Aerts 2021a, 85)</a:t>
            </a:r>
            <a:endParaRPr lang="en-GB" sz="6000"/>
          </a:p>
        </p:txBody>
      </p:sp>
      <p:sp>
        <p:nvSpPr>
          <p:cNvPr id="5" name="PB">
            <a:extLst>
              <a:ext uri="{FF2B5EF4-FFF2-40B4-BE49-F238E27FC236}">
                <a16:creationId xmlns:a16="http://schemas.microsoft.com/office/drawing/2014/main" id="{7AE25D9A-D60D-191A-315C-D1E35E5A9B3E}"/>
              </a:ext>
            </a:extLst>
          </p:cNvPr>
          <p:cNvSpPr/>
          <p:nvPr/>
        </p:nvSpPr>
        <p:spPr>
          <a:xfrm>
            <a:off x="0" y="19288125"/>
            <a:ext cx="27326413"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636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EF5F48-46CB-E565-D5DB-FA3ED02E0F4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1" b="21"/>
          <a:stretch/>
        </p:blipFill>
        <p:spPr>
          <a:xfrm>
            <a:off x="1822608" y="0"/>
            <a:ext cx="32737270" cy="15785859"/>
          </a:xfrm>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5" y="10939461"/>
            <a:ext cx="11520000" cy="4836868"/>
          </a:xfrm>
        </p:spPr>
        <p:txBody>
          <a:bodyPr/>
          <a:lstStyle/>
          <a:p>
            <a:r>
              <a:rPr lang="en-GB" sz="13800" cap="small"/>
              <a:t>Johannes Africanus</a:t>
            </a:r>
          </a:p>
        </p:txBody>
      </p:sp>
      <p:sp>
        <p:nvSpPr>
          <p:cNvPr id="7" name="PB">
            <a:extLst>
              <a:ext uri="{FF2B5EF4-FFF2-40B4-BE49-F238E27FC236}">
                <a16:creationId xmlns:a16="http://schemas.microsoft.com/office/drawing/2014/main" id="{F29EBCFC-7FB3-57A8-27C8-FC1CA061F376}"/>
              </a:ext>
            </a:extLst>
          </p:cNvPr>
          <p:cNvSpPr/>
          <p:nvPr/>
        </p:nvSpPr>
        <p:spPr>
          <a:xfrm>
            <a:off x="0" y="19288125"/>
            <a:ext cx="2813013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76284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30DD13-8B35-C2B1-9AB0-F110428678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09" t="14885" r="7006" b="11050"/>
          <a:stretch/>
        </p:blipFill>
        <p:spPr>
          <a:xfrm>
            <a:off x="1855693" y="43585"/>
            <a:ext cx="31571321" cy="19353354"/>
          </a:xfrm>
        </p:spPr>
      </p:pic>
      <p:sp>
        <p:nvSpPr>
          <p:cNvPr id="7" name="Title 6"/>
          <p:cNvSpPr>
            <a:spLocks noGrp="1"/>
          </p:cNvSpPr>
          <p:nvPr>
            <p:ph type="title"/>
          </p:nvPr>
        </p:nvSpPr>
        <p:spPr>
          <a:xfrm>
            <a:off x="1654612" y="502282"/>
            <a:ext cx="12491693" cy="1721482"/>
          </a:xfrm>
          <a:solidFill>
            <a:schemeClr val="bg1"/>
          </a:solidFill>
        </p:spPr>
        <p:txBody>
          <a:bodyPr/>
          <a:lstStyle/>
          <a:p>
            <a:r>
              <a:rPr lang="en-GB" cap="small"/>
              <a:t>Intro</a:t>
            </a:r>
          </a:p>
        </p:txBody>
      </p:sp>
      <p:sp>
        <p:nvSpPr>
          <p:cNvPr id="4" name="PB">
            <a:extLst>
              <a:ext uri="{FF2B5EF4-FFF2-40B4-BE49-F238E27FC236}">
                <a16:creationId xmlns:a16="http://schemas.microsoft.com/office/drawing/2014/main" id="{D7811EF6-1A15-D10F-FC50-779AD36D93F5}"/>
              </a:ext>
            </a:extLst>
          </p:cNvPr>
          <p:cNvSpPr/>
          <p:nvPr/>
        </p:nvSpPr>
        <p:spPr>
          <a:xfrm>
            <a:off x="0" y="19288125"/>
            <a:ext cx="2893384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321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Intro (BBC; 0:20 – 1:55)</a:t>
            </a:r>
          </a:p>
        </p:txBody>
      </p:sp>
      <p:pic>
        <p:nvPicPr>
          <p:cNvPr id="2050" name="Picture 2" descr="Leo Africanus and the Rewriting of History From Below">
            <a:hlinkClick r:id="rId3"/>
            <a:extLst>
              <a:ext uri="{FF2B5EF4-FFF2-40B4-BE49-F238E27FC236}">
                <a16:creationId xmlns:a16="http://schemas.microsoft.com/office/drawing/2014/main" id="{41FD3194-B3E9-525A-C0CB-AC78583CA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82" y="2253781"/>
            <a:ext cx="24958111" cy="16540087"/>
          </a:xfrm>
          <a:prstGeom prst="rect">
            <a:avLst/>
          </a:prstGeom>
          <a:noFill/>
          <a:extLst>
            <a:ext uri="{909E8E84-426E-40DD-AFC4-6F175D3DCCD1}">
              <a14:hiddenFill xmlns:a14="http://schemas.microsoft.com/office/drawing/2010/main">
                <a:solidFill>
                  <a:srgbClr val="FFFFFF"/>
                </a:solidFill>
              </a14:hiddenFill>
            </a:ext>
          </a:extLst>
        </p:spPr>
      </p:pic>
      <p:sp>
        <p:nvSpPr>
          <p:cNvPr id="4" name="PB">
            <a:extLst>
              <a:ext uri="{FF2B5EF4-FFF2-40B4-BE49-F238E27FC236}">
                <a16:creationId xmlns:a16="http://schemas.microsoft.com/office/drawing/2014/main" id="{B34C151D-1EDA-C9F6-EB8F-E1D7EB6DF9D9}"/>
              </a:ext>
            </a:extLst>
          </p:cNvPr>
          <p:cNvSpPr/>
          <p:nvPr/>
        </p:nvSpPr>
        <p:spPr>
          <a:xfrm>
            <a:off x="0" y="19288125"/>
            <a:ext cx="2973756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2087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bg1"/>
          </a:solidFill>
        </p:spPr>
        <p:txBody>
          <a:bodyPr/>
          <a:lstStyle/>
          <a:p>
            <a:r>
              <a:rPr lang="en-GB" sz="8800" i="1" cap="small"/>
              <a:t>De viris quibusdam illustribus apud Arabes et Hebraeos</a:t>
            </a:r>
            <a:endParaRPr lang="en-GB" sz="8800" cap="small"/>
          </a:p>
        </p:txBody>
      </p:sp>
      <p:pic>
        <p:nvPicPr>
          <p:cNvPr id="9" name="Picture Placeholder 8">
            <a:extLst>
              <a:ext uri="{FF2B5EF4-FFF2-40B4-BE49-F238E27FC236}">
                <a16:creationId xmlns:a16="http://schemas.microsoft.com/office/drawing/2014/main" id="{EBBB70CB-ABBC-6A0F-06CC-4AACA848F08D}"/>
              </a:ext>
            </a:extLst>
          </p:cNvPr>
          <p:cNvPicPr>
            <a:picLocks noGrp="1" noChangeAspect="1"/>
          </p:cNvPicPr>
          <p:nvPr>
            <p:ph type="pic" sz="quarter" idx="13"/>
          </p:nvPr>
        </p:nvPicPr>
        <p:blipFill rotWithShape="1">
          <a:blip r:embed="rId3"/>
          <a:srcRect l="366" t="592" r="-366" b="23580"/>
          <a:stretch/>
        </p:blipFill>
        <p:spPr>
          <a:xfrm>
            <a:off x="23994938" y="2223764"/>
            <a:ext cx="8963829" cy="9245268"/>
          </a:xfrm>
          <a:prstGeom prst="rect">
            <a:avLst/>
          </a:prstGeom>
        </p:spPr>
      </p:pic>
      <p:sp>
        <p:nvSpPr>
          <p:cNvPr id="4" name="Content Placeholder 3">
            <a:extLst>
              <a:ext uri="{FF2B5EF4-FFF2-40B4-BE49-F238E27FC236}">
                <a16:creationId xmlns:a16="http://schemas.microsoft.com/office/drawing/2014/main" id="{1EB987FD-12D9-595B-DD9C-78E558481008}"/>
              </a:ext>
            </a:extLst>
          </p:cNvPr>
          <p:cNvSpPr>
            <a:spLocks noGrp="1"/>
          </p:cNvSpPr>
          <p:nvPr>
            <p:ph idx="1"/>
          </p:nvPr>
        </p:nvSpPr>
        <p:spPr>
          <a:xfrm>
            <a:off x="1654612" y="2223764"/>
            <a:ext cx="22146682" cy="9295883"/>
          </a:xfrm>
        </p:spPr>
        <p:txBody>
          <a:bodyPr>
            <a:noAutofit/>
          </a:bodyPr>
          <a:lstStyle/>
          <a:p>
            <a:pPr algn="just">
              <a:lnSpc>
                <a:spcPct val="134000"/>
              </a:lnSpc>
            </a:pPr>
            <a:r>
              <a:rPr lang="en-GB" sz="5000" kern="100">
                <a:effectLst/>
                <a:latin typeface="+mj-lt"/>
                <a:ea typeface="Calibri" panose="020F0502020204030204" pitchFamily="34" charset="0"/>
                <a:cs typeface="Times New Roman" panose="02020603050405020304" pitchFamily="18" charset="0"/>
              </a:rPr>
              <a:t>“This last work (...) belongs to </a:t>
            </a:r>
            <a:r>
              <a:rPr lang="en-GB" sz="5000" u="sng" kern="100">
                <a:effectLst/>
                <a:latin typeface="+mj-lt"/>
                <a:ea typeface="Calibri" panose="020F0502020204030204" pitchFamily="34" charset="0"/>
                <a:cs typeface="Times New Roman" panose="02020603050405020304" pitchFamily="18" charset="0"/>
              </a:rPr>
              <a:t>Leo’s Latin period </a:t>
            </a:r>
            <a:r>
              <a:rPr lang="en-GB" sz="5000" kern="100">
                <a:effectLst/>
                <a:latin typeface="+mj-lt"/>
                <a:ea typeface="Calibri" panose="020F0502020204030204" pitchFamily="34" charset="0"/>
                <a:cs typeface="Times New Roman" panose="02020603050405020304" pitchFamily="18" charset="0"/>
              </a:rPr>
              <a:t>and was written before 1527. It incorporates a collection of biographies of famous men, illustrious scholars from the East: twenty-three Muslims, five Jews (there is a section </a:t>
            </a:r>
            <a:r>
              <a:rPr lang="en-GB" sz="5000" i="1" kern="100">
                <a:effectLst/>
                <a:latin typeface="+mj-lt"/>
                <a:ea typeface="Calibri" panose="020F0502020204030204" pitchFamily="34" charset="0"/>
                <a:cs typeface="Times New Roman" panose="02020603050405020304" pitchFamily="18" charset="0"/>
              </a:rPr>
              <a:t>De quibusdam Viris Illustribus apud Hebraeos</a:t>
            </a:r>
            <a:r>
              <a:rPr lang="en-GB" sz="5000" i="1" kern="100">
                <a:latin typeface="+mj-lt"/>
                <a:ea typeface="Calibri" panose="020F0502020204030204" pitchFamily="34" charset="0"/>
                <a:cs typeface="Times New Roman" panose="02020603050405020304" pitchFamily="18" charset="0"/>
              </a:rPr>
              <a:t> </a:t>
            </a:r>
            <a:r>
              <a:rPr lang="en-GB" sz="5000" kern="100">
                <a:latin typeface="+mj-lt"/>
                <a:ea typeface="Calibri" panose="020F0502020204030204" pitchFamily="34" charset="0"/>
                <a:cs typeface="Times New Roman" panose="02020603050405020304" pitchFamily="18" charset="0"/>
              </a:rPr>
              <a:t>(...)</a:t>
            </a:r>
            <a:r>
              <a:rPr lang="en-GB" sz="5000" kern="100">
                <a:effectLst/>
                <a:latin typeface="+mj-lt"/>
                <a:ea typeface="Calibri" panose="020F0502020204030204" pitchFamily="34" charset="0"/>
                <a:cs typeface="Times New Roman" panose="02020603050405020304" pitchFamily="18" charset="0"/>
              </a:rPr>
              <a:t>) and three Nestorian or Jacobite Christians. Their lives are arranged chronologically, and each biography covers the individual’s geographical and family origins, occupations, publications, personal anecdotes and quotations, and they often include the names and views of previous biographers. </a:t>
            </a:r>
            <a:r>
              <a:rPr lang="en-GB" sz="5000" kern="100">
                <a:latin typeface="+mj-lt"/>
                <a:ea typeface="Calibri" panose="020F0502020204030204" pitchFamily="34" charset="0"/>
                <a:cs typeface="Times New Roman" panose="02020603050405020304" pitchFamily="18" charset="0"/>
              </a:rPr>
              <a:t>Most of the people featured are physicians and philosophers, in addition to some distinguished</a:t>
            </a:r>
            <a:br>
              <a:rPr lang="en-GB" sz="5000" kern="100">
                <a:latin typeface="+mj-lt"/>
                <a:ea typeface="Calibri" panose="020F0502020204030204" pitchFamily="34" charset="0"/>
                <a:cs typeface="Times New Roman" panose="02020603050405020304" pitchFamily="18" charset="0"/>
              </a:rPr>
            </a:br>
            <a:endParaRPr lang="en-GB" sz="5000" kern="100">
              <a:latin typeface="+mj-lt"/>
              <a:ea typeface="Calibri" panose="020F0502020204030204" pitchFamily="34"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id="{45212E75-4C37-F8F4-9CE3-48B9A440FB46}"/>
              </a:ext>
            </a:extLst>
          </p:cNvPr>
          <p:cNvSpPr txBox="1">
            <a:spLocks/>
          </p:cNvSpPr>
          <p:nvPr/>
        </p:nvSpPr>
        <p:spPr>
          <a:xfrm>
            <a:off x="1654612" y="11388349"/>
            <a:ext cx="31304155" cy="7603681"/>
          </a:xfrm>
          <a:prstGeom prst="rect">
            <a:avLst/>
          </a:prstGeom>
        </p:spPr>
        <p:txBody>
          <a:bodyPr vert="horz" lIns="91440" tIns="45720" rIns="91440" bIns="45720" rtlCol="0">
            <a:noAutofit/>
          </a:bodyPr>
          <a:lstStyle>
            <a:lvl1pPr marL="0" indent="0" algn="l" defTabSz="911200"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1pPr>
            <a:lvl2pPr marL="911200" indent="-717480" algn="l" defTabSz="911200" rtl="0" eaLnBrk="1" latinLnBrk="0" hangingPunct="1">
              <a:lnSpc>
                <a:spcPct val="120000"/>
              </a:lnSpc>
              <a:spcBef>
                <a:spcPts val="0"/>
              </a:spcBef>
              <a:buFont typeface="Arial" panose="020B0604020202020204" pitchFamily="34" charset="0"/>
              <a:buChar char="̶"/>
              <a:tabLst/>
              <a:defRPr sz="9566" kern="1200">
                <a:solidFill>
                  <a:schemeClr val="tx1"/>
                </a:solidFill>
                <a:latin typeface="+mn-lt"/>
                <a:ea typeface="+mn-ea"/>
                <a:cs typeface="+mn-cs"/>
              </a:defRPr>
            </a:lvl2pPr>
            <a:lvl3pPr marL="1793925" indent="-914364" algn="l" defTabSz="911200"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3pPr>
            <a:lvl4pPr marL="2872810" indent="-1078887" algn="l" defTabSz="911200"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4pPr>
            <a:lvl5pPr marL="5182448" indent="-2309638" algn="l" defTabSz="911200"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5pPr>
            <a:lvl6pPr marL="712699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6pPr>
            <a:lvl7pPr marL="8422811"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7pPr>
            <a:lvl8pPr marL="9718627"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8pPr>
            <a:lvl9pPr marL="1101444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9pPr>
          </a:lstStyle>
          <a:p>
            <a:pPr algn="just">
              <a:lnSpc>
                <a:spcPct val="134000"/>
              </a:lnSpc>
            </a:pPr>
            <a:r>
              <a:rPr lang="en-GB" sz="5000" kern="100">
                <a:latin typeface="+mj-lt"/>
                <a:ea typeface="Calibri" panose="020F0502020204030204" pitchFamily="34" charset="0"/>
                <a:cs typeface="Times New Roman" panose="02020603050405020304" pitchFamily="18" charset="0"/>
              </a:rPr>
              <a:t>figures in theology, astronomy, geography, law and poetry. In a few cases, the teachers or students of the Arab luminaries are mentioned. In Natalie Davis’s words (2006, 93), Leo Africanus “created vivid portraits of learned men, sometimes well substantiated by memory and whatever notes he had brought with him to Italy, </a:t>
            </a:r>
            <a:r>
              <a:rPr lang="en-GB" sz="5000" u="sng" kern="100">
                <a:latin typeface="+mj-lt"/>
                <a:ea typeface="Calibri" panose="020F0502020204030204" pitchFamily="34" charset="0"/>
                <a:cs typeface="Times New Roman" panose="02020603050405020304" pitchFamily="18" charset="0"/>
              </a:rPr>
              <a:t>sometimes improvised, approximate, or simply made up</a:t>
            </a:r>
            <a:r>
              <a:rPr lang="en-GB" sz="5000" kern="100">
                <a:latin typeface="+mj-lt"/>
                <a:ea typeface="Calibri" panose="020F0502020204030204" pitchFamily="34" charset="0"/>
                <a:cs typeface="Times New Roman" panose="02020603050405020304" pitchFamily="18" charset="0"/>
              </a:rPr>
              <a:t>.” (...) As in the case of the Cosmographia, </a:t>
            </a:r>
            <a:r>
              <a:rPr lang="en-GB" sz="5000" i="1" kern="100">
                <a:latin typeface="+mj-lt"/>
                <a:ea typeface="Calibri" panose="020F0502020204030204" pitchFamily="34" charset="0"/>
                <a:cs typeface="Times New Roman" panose="02020603050405020304" pitchFamily="18" charset="0"/>
              </a:rPr>
              <a:t>De viribus</a:t>
            </a:r>
            <a:r>
              <a:rPr lang="en-GB" sz="5000" kern="100">
                <a:latin typeface="+mj-lt"/>
                <a:ea typeface="Calibri" panose="020F0502020204030204" pitchFamily="34" charset="0"/>
                <a:cs typeface="Times New Roman" panose="02020603050405020304" pitchFamily="18" charset="0"/>
              </a:rPr>
              <a:t> </a:t>
            </a:r>
            <a:r>
              <a:rPr lang="en-GB" sz="5000" u="sng" kern="100">
                <a:latin typeface="+mj-lt"/>
                <a:ea typeface="Calibri" panose="020F0502020204030204" pitchFamily="34" charset="0"/>
                <a:cs typeface="Times New Roman" panose="02020603050405020304" pitchFamily="18" charset="0"/>
              </a:rPr>
              <a:t>contributed to European scholarship </a:t>
            </a:r>
            <a:r>
              <a:rPr lang="en-GB" sz="5000" kern="100">
                <a:latin typeface="+mj-lt"/>
                <a:ea typeface="Calibri" panose="020F0502020204030204" pitchFamily="34" charset="0"/>
                <a:cs typeface="Times New Roman" panose="02020603050405020304" pitchFamily="18" charset="0"/>
              </a:rPr>
              <a:t>by providing new information about known persons and introducing previously unknown ones. The work also familiarized Europe with the Arabic genre of </a:t>
            </a:r>
            <a:r>
              <a:rPr lang="en-GB" sz="5000" i="1" kern="100">
                <a:latin typeface="+mj-lt"/>
                <a:ea typeface="Calibri" panose="020F0502020204030204" pitchFamily="34" charset="0"/>
                <a:cs typeface="Times New Roman" panose="02020603050405020304" pitchFamily="18" charset="0"/>
              </a:rPr>
              <a:t>ṭabaqāt</a:t>
            </a:r>
            <a:r>
              <a:rPr lang="en-GB" sz="5000" kern="100">
                <a:latin typeface="+mj-lt"/>
                <a:ea typeface="Calibri" panose="020F0502020204030204" pitchFamily="34" charset="0"/>
                <a:cs typeface="Times New Roman" panose="02020603050405020304" pitchFamily="18" charset="0"/>
              </a:rPr>
              <a:t>, the biographical compendium.” (Starczewska 2018, 84)</a:t>
            </a:r>
            <a:endParaRPr lang="en-GB" sz="5000"/>
          </a:p>
        </p:txBody>
      </p:sp>
      <p:sp>
        <p:nvSpPr>
          <p:cNvPr id="5" name="PB">
            <a:extLst>
              <a:ext uri="{FF2B5EF4-FFF2-40B4-BE49-F238E27FC236}">
                <a16:creationId xmlns:a16="http://schemas.microsoft.com/office/drawing/2014/main" id="{75220B8C-4DFA-19E8-7E49-F5FA78A047CF}"/>
              </a:ext>
            </a:extLst>
          </p:cNvPr>
          <p:cNvSpPr/>
          <p:nvPr/>
        </p:nvSpPr>
        <p:spPr>
          <a:xfrm>
            <a:off x="0" y="19288125"/>
            <a:ext cx="3054128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289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wd">
                                    <p:tmPct val="20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1300"/>
                            </p:stCondLst>
                            <p:childTnLst>
                              <p:par>
                                <p:cTn id="13" presetID="10" presetClass="entr" presetSubtype="0" fill="hold" grpId="0" nodeType="afterEffect">
                                  <p:stCondLst>
                                    <p:cond delay="0"/>
                                  </p:stCondLst>
                                  <p:iterate type="wd">
                                    <p:tmPct val="20000"/>
                                  </p:iterate>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Abraham</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algn="just"/>
            <a:r>
              <a:rPr lang="en-GB" sz="6000"/>
              <a:t>Spelling:				</a:t>
            </a:r>
            <a:r>
              <a:rPr lang="en-GB" sz="6000" i="1"/>
              <a:t>j</a:t>
            </a:r>
            <a:r>
              <a:rPr lang="en-GB" sz="6000"/>
              <a:t> 										i.p.v. 		</a:t>
            </a:r>
            <a:r>
              <a:rPr lang="en-GB" sz="6000" i="1"/>
              <a:t>i</a:t>
            </a:r>
          </a:p>
          <a:p>
            <a:pPr marL="3745246" lvl="3" indent="0" algn="just">
              <a:buNone/>
            </a:pPr>
            <a:r>
              <a:rPr lang="en-GB" sz="6000" i="1"/>
              <a:t>				æ										</a:t>
            </a:r>
            <a:r>
              <a:rPr lang="en-GB" sz="6000"/>
              <a:t>i.p.v. 		ae</a:t>
            </a:r>
          </a:p>
          <a:p>
            <a:pPr marL="3745246" lvl="3" indent="0" algn="just">
              <a:buNone/>
            </a:pPr>
            <a:r>
              <a:rPr lang="en-GB" sz="6000"/>
              <a:t>				</a:t>
            </a:r>
            <a:r>
              <a:rPr lang="en-GB" sz="6000" i="1"/>
              <a:t>e 										</a:t>
            </a:r>
            <a:r>
              <a:rPr lang="en-GB" sz="6000"/>
              <a:t>i.p.v. 		</a:t>
            </a:r>
            <a:r>
              <a:rPr lang="en-GB" sz="6000" i="1"/>
              <a:t>ae</a:t>
            </a:r>
          </a:p>
          <a:p>
            <a:pPr marL="3745246" lvl="3" indent="0" algn="just">
              <a:buNone/>
            </a:pPr>
            <a:endParaRPr lang="en-GB" sz="6000" i="1"/>
          </a:p>
          <a:p>
            <a:pPr algn="just"/>
            <a:r>
              <a:rPr lang="en-GB" sz="6000"/>
              <a:t>Syntaxis:	</a:t>
            </a:r>
            <a:r>
              <a:rPr lang="en-GB" sz="6000" i="1"/>
              <a:t>			ut non		</a:t>
            </a:r>
            <a:r>
              <a:rPr lang="en-GB" sz="6000"/>
              <a:t> 						i.p.v.		</a:t>
            </a:r>
            <a:r>
              <a:rPr lang="en-GB" sz="6000" i="1"/>
              <a:t>ne</a:t>
            </a:r>
          </a:p>
          <a:p>
            <a:pPr marL="5008010" lvl="4" indent="0" algn="just">
              <a:buNone/>
            </a:pPr>
            <a:r>
              <a:rPr lang="en-GB" sz="6000" i="1"/>
              <a:t>			quod </a:t>
            </a:r>
            <a:r>
              <a:rPr lang="en-GB" sz="6000"/>
              <a:t>+ ind.						i.p.v.		a+i</a:t>
            </a:r>
          </a:p>
          <a:p>
            <a:pPr marL="5008010" lvl="4" indent="0" algn="just">
              <a:buNone/>
            </a:pPr>
            <a:r>
              <a:rPr lang="en-GB" sz="6000"/>
              <a:t>			comp. + </a:t>
            </a:r>
            <a:r>
              <a:rPr lang="en-GB" sz="6000" i="1"/>
              <a:t>quod					</a:t>
            </a:r>
            <a:r>
              <a:rPr lang="en-GB" sz="6000"/>
              <a:t>i.p.v.		comp. + </a:t>
            </a:r>
            <a:r>
              <a:rPr lang="en-GB" sz="6000" i="1"/>
              <a:t>quam</a:t>
            </a:r>
          </a:p>
          <a:p>
            <a:pPr marL="5008010" lvl="4" indent="0" algn="just">
              <a:buNone/>
            </a:pPr>
            <a:endParaRPr lang="en-GB" sz="6000"/>
          </a:p>
          <a:p>
            <a:pPr algn="just"/>
            <a:r>
              <a:rPr lang="en-GB" sz="6000"/>
              <a:t>Werkwoorden:</a:t>
            </a:r>
            <a:r>
              <a:rPr lang="en-GB" sz="6000" i="1"/>
              <a:t>		fuerat </a:t>
            </a:r>
            <a:r>
              <a:rPr lang="en-GB" sz="6000"/>
              <a:t>		 						i.p.v.		</a:t>
            </a:r>
            <a:r>
              <a:rPr lang="en-GB" sz="6000" i="1"/>
              <a:t>erat</a:t>
            </a:r>
          </a:p>
          <a:p>
            <a:pPr marL="5008010" lvl="4" indent="0" algn="just">
              <a:buNone/>
            </a:pPr>
            <a:r>
              <a:rPr lang="en-GB" sz="6000" i="1"/>
              <a:t>			potare aliquem aliquo</a:t>
            </a:r>
          </a:p>
          <a:p>
            <a:pPr marL="5008010" lvl="4" indent="0" algn="just">
              <a:buNone/>
            </a:pPr>
            <a:endParaRPr lang="en-GB" sz="6000" i="1"/>
          </a:p>
          <a:p>
            <a:pPr algn="just"/>
            <a:r>
              <a:rPr lang="en-GB" sz="6000"/>
              <a:t>Signaalwoorden: 	</a:t>
            </a:r>
            <a:r>
              <a:rPr lang="en-GB" sz="6000" i="1"/>
              <a:t>at</a:t>
            </a:r>
          </a:p>
          <a:p>
            <a:pPr algn="just"/>
            <a:endParaRPr lang="en-GB" sz="6000" i="1"/>
          </a:p>
          <a:p>
            <a:pPr algn="just"/>
            <a:r>
              <a:rPr lang="en-GB" sz="6000"/>
              <a:t>Morfologie: 			verbuigen van niet-Latijnse namen</a:t>
            </a:r>
          </a:p>
          <a:p>
            <a:pPr algn="just"/>
            <a:r>
              <a:rPr lang="en-GB" sz="6000"/>
              <a:t>Naamvallen:			</a:t>
            </a:r>
            <a:r>
              <a:rPr lang="en-GB" sz="6000" i="1"/>
              <a:t>Abrahae misit					</a:t>
            </a:r>
            <a:r>
              <a:rPr lang="en-GB" sz="6000"/>
              <a:t>i.p.v.		</a:t>
            </a:r>
            <a:r>
              <a:rPr lang="en-GB" sz="6000" i="1"/>
              <a:t>ad Abraham misit</a:t>
            </a:r>
          </a:p>
          <a:p>
            <a:pPr marL="1434960" lvl="1" indent="0" algn="just">
              <a:buNone/>
            </a:pPr>
            <a:endParaRPr lang="en-GB" sz="6000" i="1"/>
          </a:p>
          <a:p>
            <a:pPr marL="1434960" lvl="1" indent="0" algn="just">
              <a:buNone/>
            </a:pPr>
            <a:endParaRPr lang="en-GB" sz="6000" i="1"/>
          </a:p>
          <a:p>
            <a:pPr lvl="1" algn="just"/>
            <a:endParaRPr lang="en-GB" sz="6000" i="1"/>
          </a:p>
          <a:p>
            <a:pPr lvl="1" algn="just"/>
            <a:endParaRPr lang="en-GB" sz="6000" i="1"/>
          </a:p>
        </p:txBody>
      </p:sp>
      <p:sp>
        <p:nvSpPr>
          <p:cNvPr id="5" name="PB">
            <a:extLst>
              <a:ext uri="{FF2B5EF4-FFF2-40B4-BE49-F238E27FC236}">
                <a16:creationId xmlns:a16="http://schemas.microsoft.com/office/drawing/2014/main" id="{F244DB57-C4F9-4DBC-BB20-8468EF6098D8}"/>
              </a:ext>
            </a:extLst>
          </p:cNvPr>
          <p:cNvSpPr/>
          <p:nvPr/>
        </p:nvSpPr>
        <p:spPr>
          <a:xfrm>
            <a:off x="0" y="19288125"/>
            <a:ext cx="3134500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4890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63251-A9E5-CF48-240A-F1675B98FC8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870052B-BB6C-BAE8-EE01-14CE4E938FA5}"/>
              </a:ext>
            </a:extLst>
          </p:cNvPr>
          <p:cNvSpPr>
            <a:spLocks noGrp="1"/>
          </p:cNvSpPr>
          <p:nvPr>
            <p:ph type="title"/>
          </p:nvPr>
        </p:nvSpPr>
        <p:spPr/>
        <p:txBody>
          <a:bodyPr/>
          <a:lstStyle/>
          <a:p>
            <a:r>
              <a:rPr lang="en-GB" cap="small"/>
              <a:t>Laatlatijns taaleigen: een voorsmaakje</a:t>
            </a:r>
          </a:p>
        </p:txBody>
      </p:sp>
      <p:sp>
        <p:nvSpPr>
          <p:cNvPr id="3" name="Content Placeholder 2">
            <a:extLst>
              <a:ext uri="{FF2B5EF4-FFF2-40B4-BE49-F238E27FC236}">
                <a16:creationId xmlns:a16="http://schemas.microsoft.com/office/drawing/2014/main" id="{4BFE7731-E559-7C96-65CB-90EA3D9D6F51}"/>
              </a:ext>
            </a:extLst>
          </p:cNvPr>
          <p:cNvSpPr>
            <a:spLocks noGrp="1"/>
          </p:cNvSpPr>
          <p:nvPr>
            <p:ph idx="1"/>
          </p:nvPr>
        </p:nvSpPr>
        <p:spPr>
          <a:xfrm>
            <a:off x="1665989" y="2380563"/>
            <a:ext cx="31763399" cy="16557680"/>
          </a:xfrm>
        </p:spPr>
        <p:txBody>
          <a:bodyPr>
            <a:normAutofit/>
          </a:bodyPr>
          <a:lstStyle/>
          <a:p>
            <a:pPr marL="1086595" indent="-914400" algn="just">
              <a:buAutoNum type="arabicPeriod"/>
            </a:pPr>
            <a:r>
              <a:rPr lang="nl-NL" sz="5400"/>
              <a:t>Fonologie: klinkers en medeklinkers</a:t>
            </a:r>
          </a:p>
          <a:p>
            <a:pPr lvl="1" algn="just"/>
            <a:r>
              <a:rPr lang="nl-NL" sz="5400" i="1"/>
              <a:t>i – ē</a:t>
            </a:r>
            <a:r>
              <a:rPr lang="nl-NL" sz="5400"/>
              <a:t> en </a:t>
            </a:r>
            <a:r>
              <a:rPr lang="nl-NL" sz="5400" i="1"/>
              <a:t>u – ō</a:t>
            </a:r>
          </a:p>
          <a:p>
            <a:pPr lvl="1" algn="just"/>
            <a:r>
              <a:rPr lang="nl-NL" sz="5400" i="1"/>
              <a:t>ae </a:t>
            </a:r>
            <a:r>
              <a:rPr lang="nl-NL" sz="5400"/>
              <a:t>wordt vaak geschreven als </a:t>
            </a:r>
            <a:r>
              <a:rPr lang="nl-NL" sz="5400" i="1"/>
              <a:t>e, oe </a:t>
            </a:r>
            <a:r>
              <a:rPr lang="nl-NL" sz="5400"/>
              <a:t>als </a:t>
            </a:r>
            <a:r>
              <a:rPr lang="nl-NL" sz="5400" i="1"/>
              <a:t>ae </a:t>
            </a:r>
            <a:r>
              <a:rPr lang="nl-NL" sz="5400"/>
              <a:t>of </a:t>
            </a:r>
            <a:r>
              <a:rPr lang="nl-NL" sz="5400" i="1"/>
              <a:t>e</a:t>
            </a:r>
          </a:p>
          <a:p>
            <a:pPr lvl="1" algn="just"/>
            <a:r>
              <a:rPr lang="nl-NL" sz="5400"/>
              <a:t>wat niet opvalt, valt vaak weg: </a:t>
            </a:r>
          </a:p>
          <a:p>
            <a:pPr marL="1434960" lvl="1" indent="0" algn="just">
              <a:buNone/>
            </a:pPr>
            <a:r>
              <a:rPr lang="nl-NL" sz="5400" i="1"/>
              <a:t>		&gt; dese </a:t>
            </a:r>
            <a:r>
              <a:rPr lang="nl-NL" sz="5400"/>
              <a:t>i.p.v. </a:t>
            </a:r>
            <a:r>
              <a:rPr lang="nl-NL" sz="5400" i="1"/>
              <a:t>deesse, uirdis </a:t>
            </a:r>
            <a:r>
              <a:rPr lang="nl-NL" sz="5400"/>
              <a:t>i.p.v. </a:t>
            </a:r>
            <a:r>
              <a:rPr lang="nl-NL" sz="5400" i="1"/>
              <a:t>uiridis; </a:t>
            </a:r>
            <a:r>
              <a:rPr lang="nl-NL" sz="5400"/>
              <a:t>de letter </a:t>
            </a:r>
            <a:r>
              <a:rPr lang="nl-NL" sz="5400" i="1"/>
              <a:t>h</a:t>
            </a:r>
          </a:p>
          <a:p>
            <a:pPr marL="1434960" lvl="1" indent="0" algn="just">
              <a:buNone/>
            </a:pPr>
            <a:r>
              <a:rPr lang="nl-NL" sz="5400" i="1"/>
              <a:t>		&gt; </a:t>
            </a:r>
            <a:r>
              <a:rPr lang="nl-NL" sz="5400"/>
              <a:t>de letter </a:t>
            </a:r>
            <a:r>
              <a:rPr lang="nl-NL" sz="5400" i="1"/>
              <a:t>m </a:t>
            </a:r>
            <a:r>
              <a:rPr lang="nl-NL" sz="5400"/>
              <a:t>op het einde van een woord</a:t>
            </a:r>
          </a:p>
          <a:p>
            <a:pPr marL="1434960" lvl="1" indent="0" algn="just">
              <a:buNone/>
            </a:pPr>
            <a:r>
              <a:rPr lang="nl-NL" sz="5400"/>
              <a:t>		&gt; ontdubbeling, bv. </a:t>
            </a:r>
            <a:r>
              <a:rPr lang="nl-NL" sz="5400" i="1"/>
              <a:t>redere </a:t>
            </a:r>
            <a:r>
              <a:rPr lang="nl-NL" sz="5400"/>
              <a:t>i.p.v. </a:t>
            </a:r>
            <a:r>
              <a:rPr lang="nl-NL" sz="5400" i="1"/>
              <a:t>reddere</a:t>
            </a:r>
            <a:endParaRPr lang="nl-NL" sz="5400"/>
          </a:p>
          <a:p>
            <a:pPr lvl="1" algn="just"/>
            <a:r>
              <a:rPr lang="nl-NL" sz="5400" i="1"/>
              <a:t>b </a:t>
            </a:r>
            <a:r>
              <a:rPr lang="nl-NL" sz="5400"/>
              <a:t>– </a:t>
            </a:r>
            <a:r>
              <a:rPr lang="nl-NL" sz="5400" i="1"/>
              <a:t>w</a:t>
            </a:r>
            <a:r>
              <a:rPr lang="nl-NL" sz="5400"/>
              <a:t> (geschreven als </a:t>
            </a:r>
            <a:r>
              <a:rPr lang="nl-NL" sz="5400" i="1"/>
              <a:t>v</a:t>
            </a:r>
            <a:r>
              <a:rPr lang="nl-NL" sz="5400"/>
              <a:t>)</a:t>
            </a:r>
          </a:p>
          <a:p>
            <a:pPr lvl="1" algn="just"/>
            <a:r>
              <a:rPr lang="nl-NL" sz="5400" i="1"/>
              <a:t>t, k </a:t>
            </a:r>
            <a:r>
              <a:rPr lang="nl-NL" sz="5400"/>
              <a:t>en </a:t>
            </a:r>
            <a:r>
              <a:rPr lang="nl-NL" sz="5400" i="1"/>
              <a:t>p </a:t>
            </a:r>
            <a:r>
              <a:rPr lang="nl-NL" sz="5400"/>
              <a:t>worden soms stemhebbend: </a:t>
            </a:r>
            <a:r>
              <a:rPr lang="nl-NL" sz="5400" i="1"/>
              <a:t>d, g </a:t>
            </a:r>
            <a:r>
              <a:rPr lang="nl-NL" sz="5400"/>
              <a:t>en </a:t>
            </a:r>
            <a:r>
              <a:rPr lang="nl-NL" sz="5400" i="1"/>
              <a:t>b</a:t>
            </a:r>
          </a:p>
          <a:p>
            <a:pPr marL="1086595" indent="-914400" algn="just">
              <a:buFont typeface="+mj-lt"/>
              <a:buAutoNum type="arabicPeriod"/>
            </a:pPr>
            <a:r>
              <a:rPr lang="nl-NL" sz="5400"/>
              <a:t>Morfologie: verbuigingen en vervoegingen; trappen van vgl.</a:t>
            </a:r>
          </a:p>
          <a:p>
            <a:pPr lvl="1" algn="just"/>
            <a:r>
              <a:rPr lang="nl-NL" sz="5400"/>
              <a:t>Onzijdige substantieven: </a:t>
            </a:r>
            <a:r>
              <a:rPr lang="nl-NL" sz="5400" i="1"/>
              <a:t>vinus, -i</a:t>
            </a:r>
            <a:r>
              <a:rPr lang="nl-NL" sz="5400"/>
              <a:t>, </a:t>
            </a:r>
            <a:r>
              <a:rPr lang="nl-NL" sz="5400" i="1"/>
              <a:t>castra, -ae</a:t>
            </a:r>
          </a:p>
          <a:p>
            <a:pPr lvl="1" algn="just"/>
            <a:r>
              <a:rPr lang="nl-NL" sz="5400"/>
              <a:t>Uitgangen: </a:t>
            </a:r>
            <a:r>
              <a:rPr lang="nl-NL" sz="5400" i="1"/>
              <a:t>duc-ium</a:t>
            </a:r>
            <a:r>
              <a:rPr lang="nl-NL" sz="5400"/>
              <a:t>, </a:t>
            </a:r>
            <a:r>
              <a:rPr lang="nl-NL" sz="5400" i="1"/>
              <a:t>felic-e; miserissimus</a:t>
            </a:r>
            <a:endParaRPr lang="nl-NL" sz="5400"/>
          </a:p>
          <a:p>
            <a:pPr lvl="1" algn="just"/>
            <a:r>
              <a:rPr lang="nl-NL" sz="5400"/>
              <a:t>Comparatieven met (versterking door) </a:t>
            </a:r>
            <a:r>
              <a:rPr lang="nl-NL" sz="5400" i="1"/>
              <a:t>magis </a:t>
            </a:r>
            <a:r>
              <a:rPr lang="nl-NL" sz="5400"/>
              <a:t>(cf. Engels) of </a:t>
            </a:r>
            <a:r>
              <a:rPr lang="nl-NL" sz="5400" i="1"/>
              <a:t>plus </a:t>
            </a:r>
            <a:r>
              <a:rPr lang="nl-NL" sz="5400"/>
              <a:t>(cf. Frans)</a:t>
            </a:r>
          </a:p>
          <a:p>
            <a:pPr lvl="1" algn="just"/>
            <a:r>
              <a:rPr lang="nl-NL" sz="5400"/>
              <a:t>Ww. op –ere (II en III): </a:t>
            </a:r>
            <a:r>
              <a:rPr lang="nl-NL" sz="5400" i="1"/>
              <a:t>debunt, mittes</a:t>
            </a:r>
            <a:endParaRPr lang="nl-NL" sz="5400"/>
          </a:p>
          <a:p>
            <a:pPr lvl="1" algn="just"/>
            <a:r>
              <a:rPr lang="nl-NL" sz="5400"/>
              <a:t>Deponente werkwoorden: </a:t>
            </a:r>
            <a:r>
              <a:rPr lang="nl-NL" sz="5400" i="1"/>
              <a:t>obliviscere</a:t>
            </a:r>
            <a:r>
              <a:rPr lang="nl-NL" sz="5400"/>
              <a:t>, of met passieve betekenis</a:t>
            </a:r>
          </a:p>
          <a:p>
            <a:pPr lvl="1" algn="just"/>
            <a:endParaRPr lang="nl-NL" sz="5400"/>
          </a:p>
          <a:p>
            <a:pPr lvl="1" algn="just"/>
            <a:endParaRPr lang="nl-NL" sz="5400" i="1"/>
          </a:p>
        </p:txBody>
      </p:sp>
      <p:sp>
        <p:nvSpPr>
          <p:cNvPr id="5" name="PB">
            <a:extLst>
              <a:ext uri="{FF2B5EF4-FFF2-40B4-BE49-F238E27FC236}">
                <a16:creationId xmlns:a16="http://schemas.microsoft.com/office/drawing/2014/main" id="{08F0D609-6CE8-17AE-1D0D-4036C888EAAA}"/>
              </a:ext>
            </a:extLst>
          </p:cNvPr>
          <p:cNvSpPr/>
          <p:nvPr/>
        </p:nvSpPr>
        <p:spPr>
          <a:xfrm>
            <a:off x="0" y="19288125"/>
            <a:ext cx="321487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05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2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2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2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iterate type="wd">
                                    <p:tmPct val="2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wd">
                                    <p:tmPct val="2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wd">
                                    <p:tmPct val="2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iterate type="wd">
                                    <p:tmPct val="2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iterate type="wd">
                                    <p:tmPct val="20000"/>
                                  </p:iterate>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iterate type="wd">
                                    <p:tmPct val="20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iterate type="wd">
                                    <p:tmPct val="20000"/>
                                  </p:iterate>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iterate type="wd">
                                    <p:tmPct val="20000"/>
                                  </p:iterate>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iterate type="wd">
                                    <p:tmPct val="20000"/>
                                  </p:iterate>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iterate type="wd">
                                    <p:tmPct val="20000"/>
                                  </p:iterate>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iterate type="wd">
                                    <p:tmPct val="20000"/>
                                  </p:iterate>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8E036-9094-18E3-5A42-432C4CF05004}"/>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D9AC71E-0E0C-0373-E268-56E2094A549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506" r="1458" b="25878"/>
          <a:stretch/>
        </p:blipFill>
        <p:spPr>
          <a:xfrm>
            <a:off x="1822608" y="0"/>
            <a:ext cx="32259574" cy="16265236"/>
          </a:xfrm>
        </p:spPr>
      </p:pic>
      <p:sp>
        <p:nvSpPr>
          <p:cNvPr id="3" name="Text Placeholder 2">
            <a:extLst>
              <a:ext uri="{FF2B5EF4-FFF2-40B4-BE49-F238E27FC236}">
                <a16:creationId xmlns:a16="http://schemas.microsoft.com/office/drawing/2014/main" id="{A4CB02EB-C39D-A9C6-87BD-66F1DE611EC1}"/>
              </a:ext>
            </a:extLst>
          </p:cNvPr>
          <p:cNvSpPr>
            <a:spLocks noGrp="1"/>
          </p:cNvSpPr>
          <p:nvPr>
            <p:ph type="body" sz="quarter" idx="13"/>
          </p:nvPr>
        </p:nvSpPr>
        <p:spPr>
          <a:xfrm>
            <a:off x="1822605" y="11360725"/>
            <a:ext cx="11520000" cy="4914365"/>
          </a:xfrm>
        </p:spPr>
        <p:txBody>
          <a:bodyPr/>
          <a:lstStyle/>
          <a:p>
            <a:r>
              <a:rPr lang="en-GB" sz="13800" cap="small"/>
              <a:t>Johannes Kepler</a:t>
            </a:r>
          </a:p>
        </p:txBody>
      </p:sp>
      <p:sp>
        <p:nvSpPr>
          <p:cNvPr id="6" name="PB">
            <a:extLst>
              <a:ext uri="{FF2B5EF4-FFF2-40B4-BE49-F238E27FC236}">
                <a16:creationId xmlns:a16="http://schemas.microsoft.com/office/drawing/2014/main" id="{13386E2A-D70E-97AB-032C-CAC5E20670BB}"/>
              </a:ext>
            </a:extLst>
          </p:cNvPr>
          <p:cNvSpPr/>
          <p:nvPr/>
        </p:nvSpPr>
        <p:spPr>
          <a:xfrm>
            <a:off x="0" y="19288125"/>
            <a:ext cx="3214872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74414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CF042-91BE-C022-414D-D8D5ACC19D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B45B8C4-9079-7A29-5D44-066524753068}"/>
              </a:ext>
            </a:extLst>
          </p:cNvPr>
          <p:cNvSpPr>
            <a:spLocks noGrp="1"/>
          </p:cNvSpPr>
          <p:nvPr>
            <p:ph type="title"/>
          </p:nvPr>
        </p:nvSpPr>
        <p:spPr>
          <a:xfrm>
            <a:off x="1654612" y="502282"/>
            <a:ext cx="30848152" cy="1721482"/>
          </a:xfrm>
          <a:solidFill>
            <a:schemeClr val="bg1"/>
          </a:solidFill>
        </p:spPr>
        <p:txBody>
          <a:bodyPr/>
          <a:lstStyle/>
          <a:p>
            <a:r>
              <a:rPr lang="en-GB" cap="small"/>
              <a:t>Somnium, </a:t>
            </a:r>
            <a:r>
              <a:rPr lang="en-GB" i="1" cap="small"/>
              <a:t>Iter ad lunam </a:t>
            </a:r>
            <a:r>
              <a:rPr lang="en-GB" cap="small"/>
              <a:t>(mijn tussentitel)</a:t>
            </a:r>
          </a:p>
        </p:txBody>
      </p:sp>
      <p:sp>
        <p:nvSpPr>
          <p:cNvPr id="6" name="Content Placeholder 2">
            <a:extLst>
              <a:ext uri="{FF2B5EF4-FFF2-40B4-BE49-F238E27FC236}">
                <a16:creationId xmlns:a16="http://schemas.microsoft.com/office/drawing/2014/main" id="{84194BC4-8380-D2CE-0BD8-242E33CFC21B}"/>
              </a:ext>
            </a:extLst>
          </p:cNvPr>
          <p:cNvSpPr>
            <a:spLocks noGrp="1"/>
          </p:cNvSpPr>
          <p:nvPr>
            <p:ph idx="1"/>
          </p:nvPr>
        </p:nvSpPr>
        <p:spPr>
          <a:xfrm>
            <a:off x="1665989" y="2380563"/>
            <a:ext cx="31292781" cy="16557680"/>
          </a:xfrm>
        </p:spPr>
        <p:txBody>
          <a:bodyPr>
            <a:noAutofit/>
          </a:bodyPr>
          <a:lstStyle/>
          <a:p>
            <a:pPr algn="just"/>
            <a:r>
              <a:rPr lang="en-GB" sz="6000" i="1"/>
              <a:t>quatuor</a:t>
            </a:r>
            <a:r>
              <a:rPr lang="en-GB" sz="6000"/>
              <a:t>:						ontdubbeling medeklinkers</a:t>
            </a:r>
          </a:p>
          <a:p>
            <a:pPr algn="just"/>
            <a:r>
              <a:rPr lang="en-GB" sz="6000" i="1"/>
              <a:t>spacio:							-ci-</a:t>
            </a:r>
            <a:r>
              <a:rPr lang="en-GB" sz="6000"/>
              <a:t> 	i.p.v.</a:t>
            </a:r>
            <a:r>
              <a:rPr lang="en-GB" sz="6000" i="1"/>
              <a:t> 		-ti-</a:t>
            </a:r>
          </a:p>
          <a:p>
            <a:pPr algn="just"/>
            <a:r>
              <a:rPr lang="en-GB" sz="6000" i="1"/>
              <a:t>neque enim nobis ...	 	antea constat de tempore eundi quam ...</a:t>
            </a:r>
          </a:p>
          <a:p>
            <a:pPr algn="just"/>
            <a:r>
              <a:rPr lang="en-GB" sz="6000" i="1"/>
              <a:t>ceperit: 						-e-	</a:t>
            </a:r>
            <a:r>
              <a:rPr lang="en-GB" sz="6000"/>
              <a:t>i.p.v. 		</a:t>
            </a:r>
            <a:r>
              <a:rPr lang="en-GB" sz="6000" i="1"/>
              <a:t>-oe-</a:t>
            </a:r>
          </a:p>
          <a:p>
            <a:pPr algn="just"/>
            <a:r>
              <a:rPr lang="en-GB" sz="6000" i="1"/>
              <a:t>luxerit</a:t>
            </a:r>
            <a:r>
              <a:rPr lang="en-GB" sz="6000"/>
              <a:t>: 							conj. perf. voor </a:t>
            </a:r>
            <a:r>
              <a:rPr lang="en-GB" sz="6000" i="1"/>
              <a:t>potentialis</a:t>
            </a:r>
            <a:endParaRPr lang="en-GB" sz="6000"/>
          </a:p>
          <a:p>
            <a:pPr algn="just"/>
            <a:r>
              <a:rPr lang="en-GB" sz="6000" i="1"/>
              <a:t>ex h. gente					ex </a:t>
            </a:r>
            <a:r>
              <a:rPr lang="en-GB" sz="6000"/>
              <a:t>+ abl. voor partitieve genitief</a:t>
            </a:r>
          </a:p>
          <a:p>
            <a:pPr algn="just"/>
            <a:r>
              <a:rPr lang="en-GB" sz="6000" i="1"/>
              <a:t>observantissimos			</a:t>
            </a:r>
            <a:r>
              <a:rPr lang="en-GB" sz="6000"/>
              <a:t>superlatief van participia</a:t>
            </a:r>
          </a:p>
          <a:p>
            <a:pPr algn="just"/>
            <a:r>
              <a:rPr lang="en-GB" sz="6000" i="1"/>
              <a:t>ipsi 								ipse</a:t>
            </a:r>
            <a:r>
              <a:rPr lang="en-GB" sz="6000"/>
              <a:t> als verwijzend voornaamwoord i.p.v. </a:t>
            </a:r>
            <a:r>
              <a:rPr lang="en-GB" sz="6000" i="1"/>
              <a:t>is</a:t>
            </a:r>
          </a:p>
          <a:p>
            <a:pPr algn="just"/>
            <a:r>
              <a:rPr lang="en-GB" sz="6000" i="1"/>
              <a:t>pulvere bombardico		</a:t>
            </a:r>
            <a:r>
              <a:rPr lang="en-GB" sz="6000"/>
              <a:t>nieuwe tijden, nieuwe dingen, nieuwe woorden</a:t>
            </a:r>
            <a:endParaRPr lang="en-GB" sz="6000" i="1"/>
          </a:p>
          <a:p>
            <a:pPr algn="just"/>
            <a:r>
              <a:rPr lang="en-GB" sz="6000" i="1"/>
              <a:t>humectus						</a:t>
            </a:r>
            <a:r>
              <a:rPr lang="en-GB" sz="6000"/>
              <a:t>hypercorrectie (</a:t>
            </a:r>
            <a:r>
              <a:rPr lang="en-GB" sz="6000" i="1"/>
              <a:t>umectus</a:t>
            </a:r>
            <a:r>
              <a:rPr lang="en-GB" sz="6000"/>
              <a:t>)</a:t>
            </a:r>
          </a:p>
          <a:p>
            <a:pPr algn="just"/>
            <a:endParaRPr lang="en-GB" sz="6000"/>
          </a:p>
        </p:txBody>
      </p:sp>
      <p:sp>
        <p:nvSpPr>
          <p:cNvPr id="4" name="PB">
            <a:extLst>
              <a:ext uri="{FF2B5EF4-FFF2-40B4-BE49-F238E27FC236}">
                <a16:creationId xmlns:a16="http://schemas.microsoft.com/office/drawing/2014/main" id="{1BA13AFE-C99B-38BD-F71D-87F9F4B21B44}"/>
              </a:ext>
            </a:extLst>
          </p:cNvPr>
          <p:cNvSpPr/>
          <p:nvPr/>
        </p:nvSpPr>
        <p:spPr>
          <a:xfrm>
            <a:off x="0" y="19288125"/>
            <a:ext cx="3295243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106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Referenties</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marL="887413" indent="-715963" algn="just" fontAlgn="base">
              <a:spcAft>
                <a:spcPts val="1200"/>
              </a:spcAft>
              <a:buNone/>
            </a:pPr>
            <a:r>
              <a:rPr lang="en-GB" sz="4800"/>
              <a:t>Aerts, Simon. te verschijnen. “De Gallo-Romeinse pastor: Gregorius van Tours.” In: Verbaal, Wim &amp; De Gussem, J. (red.), </a:t>
            </a:r>
            <a:r>
              <a:rPr lang="en-GB" sz="4800" i="1"/>
              <a:t>De vergeten auteurs. Tweeduizend jaar Latijns schrijverschap </a:t>
            </a:r>
            <a:r>
              <a:rPr lang="en-GB" sz="4800"/>
              <a:t>[voorlopige titel].</a:t>
            </a:r>
          </a:p>
          <a:p>
            <a:pPr marL="887413" indent="-715963" algn="just">
              <a:spcAft>
                <a:spcPts val="1200"/>
              </a:spcAft>
              <a:buNone/>
            </a:pPr>
            <a:r>
              <a:rPr lang="en-GB" sz="4800"/>
              <a:t>Aerts, Simon. 2021a. "Per varia ad classica: Klassieke grammatica herhalen en remediëren met niet-klassieke teksten." In: Velle, Thomas &amp; Maes, Yanick (red.), </a:t>
            </a:r>
            <a:r>
              <a:rPr lang="en-GB" sz="4800" i="1"/>
              <a:t>Latijn anders? Waarom er nood is aan ander Latijn in de klas </a:t>
            </a:r>
            <a:r>
              <a:rPr lang="en-GB" sz="4800"/>
              <a:t>(</a:t>
            </a:r>
            <a:r>
              <a:rPr lang="en-GB" sz="4800">
                <a:hlinkClick r:id="rId3"/>
              </a:rPr>
              <a:t>Didactica Classica Gandensia 54</a:t>
            </a:r>
            <a:r>
              <a:rPr lang="en-GB" sz="4800"/>
              <a:t>), pp.</a:t>
            </a:r>
            <a:r>
              <a:rPr lang="en-GB" sz="4800" i="1"/>
              <a:t> </a:t>
            </a:r>
            <a:r>
              <a:rPr lang="en-GB" sz="4800"/>
              <a:t>75-91. Gent: Skribis.</a:t>
            </a:r>
          </a:p>
          <a:p>
            <a:pPr marL="887413" indent="-715963" algn="just">
              <a:spcAft>
                <a:spcPts val="1200"/>
              </a:spcAft>
              <a:buNone/>
            </a:pPr>
            <a:r>
              <a:rPr lang="nl-NL" sz="4800"/>
              <a:t>Praet, Stijn. 2020. “De vlucht van Ganymedes: een korte geschiedenis van de Latijnse homopoëzie”. </a:t>
            </a:r>
            <a:r>
              <a:rPr lang="nl-NL" sz="4800" i="1"/>
              <a:t>Hermeneus </a:t>
            </a:r>
            <a:r>
              <a:rPr lang="nl-NL" sz="4800"/>
              <a:t>92 (4), 4-11.</a:t>
            </a:r>
            <a:endParaRPr lang="en-GB" sz="4800"/>
          </a:p>
          <a:p>
            <a:pPr marL="887413" indent="-715963">
              <a:buNone/>
            </a:pPr>
            <a:r>
              <a:rPr lang="en-GB" sz="4800"/>
              <a:t>Starczewska, Katarzyna K. 2018. </a:t>
            </a:r>
            <a:r>
              <a:rPr lang="en-GB" sz="4800" i="1"/>
              <a:t>Latin translation of the Qur’an (1518/1621)</a:t>
            </a:r>
            <a:r>
              <a:rPr lang="en-GB" sz="4800"/>
              <a:t>. Wiesbaden: Harrassowitz Verlag.</a:t>
            </a:r>
          </a:p>
        </p:txBody>
      </p:sp>
      <p:sp>
        <p:nvSpPr>
          <p:cNvPr id="4" name="PB">
            <a:extLst>
              <a:ext uri="{FF2B5EF4-FFF2-40B4-BE49-F238E27FC236}">
                <a16:creationId xmlns:a16="http://schemas.microsoft.com/office/drawing/2014/main" id="{A10BC0BD-8B24-EFE1-CA13-924BECB66877}"/>
              </a:ext>
            </a:extLst>
          </p:cNvPr>
          <p:cNvSpPr/>
          <p:nvPr/>
        </p:nvSpPr>
        <p:spPr>
          <a:xfrm>
            <a:off x="0" y="19288125"/>
            <a:ext cx="3375615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4564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3401" y="3474564"/>
            <a:ext cx="30102952" cy="12079201"/>
          </a:xfrm>
        </p:spPr>
        <p:txBody>
          <a:bodyPr/>
          <a:lstStyle/>
          <a:p>
            <a:r>
              <a:rPr lang="en-GB" sz="7175"/>
              <a:t>Dr. Simon Aerts – FWO Postdoctoraal Onderzoeker</a:t>
            </a:r>
            <a:br>
              <a:rPr lang="en-GB" sz="7175"/>
            </a:br>
            <a:r>
              <a:rPr lang="en-GB" sz="7175"/>
              <a:t>E	simon.aerts@ugent.be</a:t>
            </a:r>
            <a:br>
              <a:rPr lang="en-GB" sz="7175"/>
            </a:br>
            <a:r>
              <a:rPr lang="en-GB" sz="7175"/>
              <a:t>W	www.simonaerts.com</a:t>
            </a:r>
            <a:br>
              <a:rPr lang="en-GB" sz="7175"/>
            </a:br>
            <a:br>
              <a:rPr lang="en-GB" sz="7175"/>
            </a:br>
            <a:br>
              <a:rPr lang="en-GB" sz="7175"/>
            </a:br>
            <a:r>
              <a:rPr lang="en-GB" sz="7175" cap="small"/>
              <a:t>Didactica Classica Gandensia</a:t>
            </a:r>
            <a:br>
              <a:rPr lang="en-GB" sz="7175"/>
            </a:br>
            <a:r>
              <a:rPr lang="en-GB" sz="7175"/>
              <a:t>E	dcg@ugent.be</a:t>
            </a:r>
            <a:br>
              <a:rPr lang="en-GB" sz="7175"/>
            </a:br>
            <a:r>
              <a:rPr lang="en-GB" sz="7175"/>
              <a:t>W	www.dcg.ugent.be</a:t>
            </a:r>
            <a:br>
              <a:rPr lang="en-GB" sz="7175"/>
            </a:br>
            <a:br>
              <a:rPr lang="en-GB" sz="7175"/>
            </a:br>
            <a:br>
              <a:rPr lang="en-GB" sz="7175"/>
            </a:br>
            <a:r>
              <a:rPr lang="nl-BE" sz="7175" cap="small"/>
              <a:t>Vakgroep Taalkunde – Afdeling Latijn)</a:t>
            </a:r>
            <a:br>
              <a:rPr lang="nl-BE" sz="7175" cap="small"/>
            </a:br>
            <a:r>
              <a:rPr lang="nl-BE" sz="7175" cap="small"/>
              <a:t>E	</a:t>
            </a:r>
            <a:r>
              <a:rPr lang="nl-BE" sz="7175"/>
              <a:t>latijn@ugent.be</a:t>
            </a:r>
            <a:br>
              <a:rPr lang="en-GB" sz="7175"/>
            </a:br>
            <a:r>
              <a:rPr lang="en-GB" sz="7175"/>
              <a:t>W	www.latijn.ugent.be</a:t>
            </a:r>
            <a:br>
              <a:rPr lang="en-GB" sz="7175"/>
            </a:br>
            <a:endParaRPr lang="en-GB" sz="7175"/>
          </a:p>
        </p:txBody>
      </p:sp>
      <p:pic>
        <p:nvPicPr>
          <p:cNvPr id="3" name="Picture Placeholder 4">
            <a:extLst>
              <a:ext uri="{FF2B5EF4-FFF2-40B4-BE49-F238E27FC236}">
                <a16:creationId xmlns:a16="http://schemas.microsoft.com/office/drawing/2014/main" id="{B6353FA6-ECBA-4B68-B7FC-2C0552BD8397}"/>
              </a:ext>
            </a:extLst>
          </p:cNvPr>
          <p:cNvPicPr>
            <a:picLocks noChangeAspect="1"/>
          </p:cNvPicPr>
          <p:nvPr/>
        </p:nvPicPr>
        <p:blipFill>
          <a:blip r:embed="rId2" cstate="screen">
            <a:extLst>
              <a:ext uri="{28A0092B-C50C-407E-A947-70E740481C1C}">
                <a14:useLocalDpi xmlns:a14="http://schemas.microsoft.com/office/drawing/2010/main"/>
              </a:ext>
            </a:extLst>
          </a:blip>
          <a:srcRect l="1930" r="1930"/>
          <a:stretch>
            <a:fillRect/>
          </a:stretch>
        </p:blipFill>
        <p:spPr>
          <a:xfrm>
            <a:off x="6380115" y="16674634"/>
            <a:ext cx="4556094" cy="1850914"/>
          </a:xfrm>
          <a:prstGeom prst="rect">
            <a:avLst/>
          </a:prstGeom>
        </p:spPr>
      </p:pic>
      <p:pic>
        <p:nvPicPr>
          <p:cNvPr id="4" name="Picture Placeholder 4">
            <a:extLst>
              <a:ext uri="{FF2B5EF4-FFF2-40B4-BE49-F238E27FC236}">
                <a16:creationId xmlns:a16="http://schemas.microsoft.com/office/drawing/2014/main" id="{3A4D54A5-32A1-746D-D2D3-84CBBF9D6BFA}"/>
              </a:ext>
            </a:extLst>
          </p:cNvPr>
          <p:cNvPicPr>
            <a:picLocks noChangeAspect="1"/>
          </p:cNvPicPr>
          <p:nvPr/>
        </p:nvPicPr>
        <p:blipFill>
          <a:blip r:embed="rId3">
            <a:extLst>
              <a:ext uri="{28A0092B-C50C-407E-A947-70E740481C1C}">
                <a14:useLocalDpi xmlns:a14="http://schemas.microsoft.com/office/drawing/2010/main" val="0"/>
              </a:ext>
            </a:extLst>
          </a:blip>
          <a:srcRect l="144" r="144"/>
          <a:stretch/>
        </p:blipFill>
        <p:spPr>
          <a:xfrm>
            <a:off x="13549044" y="16674634"/>
            <a:ext cx="4556094" cy="1850914"/>
          </a:xfrm>
          <a:prstGeom prst="rect">
            <a:avLst/>
          </a:prstGeom>
        </p:spPr>
      </p:pic>
      <p:sp>
        <p:nvSpPr>
          <p:cNvPr id="7" name="PB">
            <a:extLst>
              <a:ext uri="{FF2B5EF4-FFF2-40B4-BE49-F238E27FC236}">
                <a16:creationId xmlns:a16="http://schemas.microsoft.com/office/drawing/2014/main" id="{B3110529-7B05-434B-3062-1011A458BD2C}"/>
              </a:ext>
            </a:extLst>
          </p:cNvPr>
          <p:cNvSpPr/>
          <p:nvPr/>
        </p:nvSpPr>
        <p:spPr>
          <a:xfrm>
            <a:off x="0" y="19288125"/>
            <a:ext cx="3455987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196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9A58-ADB1-BEED-3CB4-1C35E6171D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DD7DF3F-A8FB-E506-5C12-2212EC386A0B}"/>
              </a:ext>
            </a:extLst>
          </p:cNvPr>
          <p:cNvSpPr>
            <a:spLocks noGrp="1"/>
          </p:cNvSpPr>
          <p:nvPr>
            <p:ph type="title"/>
          </p:nvPr>
        </p:nvSpPr>
        <p:spPr/>
        <p:txBody>
          <a:bodyPr/>
          <a:lstStyle/>
          <a:p>
            <a:r>
              <a:rPr lang="en-GB" cap="small"/>
              <a:t>Laatlatijns taaleigen: een voorsmaakje</a:t>
            </a:r>
          </a:p>
        </p:txBody>
      </p:sp>
      <p:sp>
        <p:nvSpPr>
          <p:cNvPr id="3" name="Content Placeholder 2">
            <a:extLst>
              <a:ext uri="{FF2B5EF4-FFF2-40B4-BE49-F238E27FC236}">
                <a16:creationId xmlns:a16="http://schemas.microsoft.com/office/drawing/2014/main" id="{50748104-3FB6-97E9-CFD0-BFD854F262EA}"/>
              </a:ext>
            </a:extLst>
          </p:cNvPr>
          <p:cNvSpPr>
            <a:spLocks noGrp="1"/>
          </p:cNvSpPr>
          <p:nvPr>
            <p:ph idx="1"/>
          </p:nvPr>
        </p:nvSpPr>
        <p:spPr>
          <a:xfrm>
            <a:off x="1665989" y="2380563"/>
            <a:ext cx="31763399" cy="16557680"/>
          </a:xfrm>
        </p:spPr>
        <p:txBody>
          <a:bodyPr>
            <a:normAutofit/>
          </a:bodyPr>
          <a:lstStyle/>
          <a:p>
            <a:pPr marL="1086595" indent="-914400" algn="just">
              <a:buFont typeface="+mj-lt"/>
              <a:buAutoNum type="arabicPeriod" startAt="3"/>
            </a:pPr>
            <a:r>
              <a:rPr lang="nl-NL" sz="5400"/>
              <a:t>Morfosemantiek: nieuwe vormen, nieuwe betekenissen</a:t>
            </a:r>
          </a:p>
          <a:p>
            <a:pPr lvl="1" algn="just"/>
            <a:r>
              <a:rPr lang="nl-NL" sz="5400" u="sng"/>
              <a:t>Toekomst</a:t>
            </a:r>
            <a:r>
              <a:rPr lang="nl-NL" sz="5400"/>
              <a:t>: </a:t>
            </a:r>
            <a:r>
              <a:rPr lang="nl-NL" sz="5400" i="1"/>
              <a:t>habituri sumus</a:t>
            </a:r>
            <a:r>
              <a:rPr lang="nl-NL" sz="5400"/>
              <a:t>, </a:t>
            </a:r>
            <a:r>
              <a:rPr lang="nl-NL" sz="5400" i="1"/>
              <a:t>persuadeam, cantare habeo </a:t>
            </a:r>
            <a:r>
              <a:rPr lang="nl-NL" sz="5400"/>
              <a:t>(cf. Frans: </a:t>
            </a:r>
            <a:r>
              <a:rPr lang="nl-NL" sz="5400" i="1"/>
              <a:t>je chanter-ai</a:t>
            </a:r>
            <a:r>
              <a:rPr lang="nl-NL" sz="5400"/>
              <a:t>)</a:t>
            </a:r>
          </a:p>
          <a:p>
            <a:pPr lvl="1" algn="just"/>
            <a:r>
              <a:rPr lang="nl-NL" sz="5400" u="sng"/>
              <a:t>Passieve</a:t>
            </a:r>
            <a:r>
              <a:rPr lang="nl-NL" sz="5400"/>
              <a:t> voltooide tijden: </a:t>
            </a:r>
            <a:r>
              <a:rPr lang="nl-NL" sz="5400" i="1"/>
              <a:t>fuit cantatus </a:t>
            </a:r>
            <a:r>
              <a:rPr lang="nl-NL" sz="5400"/>
              <a:t>(cf. Frans: </a:t>
            </a:r>
            <a:r>
              <a:rPr lang="nl-NL" sz="5400" i="1"/>
              <a:t>il fut chanté</a:t>
            </a:r>
            <a:r>
              <a:rPr lang="nl-NL" sz="5400"/>
              <a:t>), maar vooral plqpf. en conj.</a:t>
            </a:r>
          </a:p>
          <a:p>
            <a:pPr marL="1086595" indent="-914400" algn="just">
              <a:buFont typeface="+mj-lt"/>
              <a:buAutoNum type="arabicPeriod" startAt="4"/>
            </a:pPr>
            <a:r>
              <a:rPr lang="nl-NL" sz="5400"/>
              <a:t>Syntaxis (woordgroep)</a:t>
            </a:r>
          </a:p>
          <a:p>
            <a:pPr lvl="1" algn="just"/>
            <a:r>
              <a:rPr lang="nl-NL" sz="5400"/>
              <a:t>Meer </a:t>
            </a:r>
            <a:r>
              <a:rPr lang="nl-NL" sz="5400" i="1"/>
              <a:t>accusativus</a:t>
            </a:r>
            <a:r>
              <a:rPr lang="nl-NL" sz="5400"/>
              <a:t> dan alle andere naamvallen (&gt; </a:t>
            </a:r>
            <a:r>
              <a:rPr lang="nl-NL" sz="5400" i="1" u="sng"/>
              <a:t>obliquus</a:t>
            </a:r>
            <a:r>
              <a:rPr lang="nl-NL" sz="5400"/>
              <a:t>, bv. </a:t>
            </a:r>
            <a:r>
              <a:rPr lang="nl-NL" sz="5400" i="1"/>
              <a:t>hij-hem</a:t>
            </a:r>
            <a:r>
              <a:rPr lang="nl-NL" sz="5400"/>
              <a:t>)</a:t>
            </a:r>
          </a:p>
          <a:p>
            <a:pPr lvl="1" algn="just"/>
            <a:r>
              <a:rPr lang="nl-NL" sz="5400" u="sng"/>
              <a:t>Voorzetsels</a:t>
            </a:r>
            <a:r>
              <a:rPr lang="nl-NL" sz="5400"/>
              <a:t>: accusatief en ablatief door elkaar</a:t>
            </a:r>
          </a:p>
          <a:p>
            <a:pPr lvl="1" algn="just"/>
            <a:r>
              <a:rPr lang="nl-NL" sz="5400"/>
              <a:t>Voorwerp met ‘</a:t>
            </a:r>
            <a:r>
              <a:rPr lang="nl-NL" sz="5400" strike="sngStrike"/>
              <a:t>vaste</a:t>
            </a:r>
            <a:r>
              <a:rPr lang="nl-NL" sz="5400"/>
              <a:t>’ aanvulling</a:t>
            </a:r>
          </a:p>
          <a:p>
            <a:pPr lvl="1" algn="just"/>
            <a:r>
              <a:rPr lang="nl-NL" sz="5400"/>
              <a:t>Meewerkend voorwerp: </a:t>
            </a:r>
            <a:r>
              <a:rPr lang="nl-NL" sz="5400" i="1"/>
              <a:t>ad </a:t>
            </a:r>
            <a:r>
              <a:rPr lang="nl-NL" sz="5400"/>
              <a:t>+ acc.; bijvoeglijke bepaling: </a:t>
            </a:r>
            <a:r>
              <a:rPr lang="nl-NL" sz="5400" i="1"/>
              <a:t>de </a:t>
            </a:r>
            <a:r>
              <a:rPr lang="nl-NL" sz="5400"/>
              <a:t>+ abl.</a:t>
            </a:r>
          </a:p>
          <a:p>
            <a:pPr marL="1086595" indent="-914400" algn="just">
              <a:buFont typeface="+mj-lt"/>
              <a:buAutoNum type="arabicPeriod" startAt="5"/>
            </a:pPr>
            <a:r>
              <a:rPr lang="nl-NL" sz="5400"/>
              <a:t>Syntaxis (zinsbouw)</a:t>
            </a:r>
          </a:p>
          <a:p>
            <a:pPr lvl="1" algn="just"/>
            <a:r>
              <a:rPr lang="nl-NL" sz="5400" u="sng"/>
              <a:t>Eenvoud</a:t>
            </a:r>
            <a:r>
              <a:rPr lang="nl-NL" sz="5400"/>
              <a:t>: asyndeton, nevenschikking</a:t>
            </a:r>
          </a:p>
          <a:p>
            <a:pPr lvl="1" algn="just"/>
            <a:r>
              <a:rPr lang="nl-NL" sz="5400"/>
              <a:t>Verbindende </a:t>
            </a:r>
            <a:r>
              <a:rPr lang="nl-NL" sz="5400" u="sng"/>
              <a:t>partikels</a:t>
            </a:r>
            <a:r>
              <a:rPr lang="nl-NL" sz="5400"/>
              <a:t> </a:t>
            </a:r>
            <a:r>
              <a:rPr lang="nl-NL" sz="5400" i="1"/>
              <a:t>(enim, autem, aut</a:t>
            </a:r>
            <a:r>
              <a:rPr lang="nl-NL" sz="5400"/>
              <a:t>)</a:t>
            </a:r>
            <a:r>
              <a:rPr lang="nl-NL" sz="5400" i="1"/>
              <a:t>: </a:t>
            </a:r>
            <a:r>
              <a:rPr lang="nl-NL" sz="5400"/>
              <a:t>vaak weinig ‘functioneel’ behalve ‘verbindend’</a:t>
            </a:r>
          </a:p>
          <a:p>
            <a:pPr lvl="1" algn="just"/>
            <a:r>
              <a:rPr lang="nl-NL" sz="5400" u="sng"/>
              <a:t>Werkwoord</a:t>
            </a:r>
            <a:r>
              <a:rPr lang="nl-NL" sz="5400"/>
              <a:t> achteraan wordt de uitzondering</a:t>
            </a:r>
          </a:p>
          <a:p>
            <a:pPr lvl="1" algn="just"/>
            <a:r>
              <a:rPr lang="nl-NL" sz="5400"/>
              <a:t>Mededelende </a:t>
            </a:r>
            <a:r>
              <a:rPr lang="nl-NL" sz="5400" u="sng"/>
              <a:t>voorwerpszinnen</a:t>
            </a:r>
            <a:r>
              <a:rPr lang="nl-NL" sz="5400"/>
              <a:t>: </a:t>
            </a:r>
            <a:r>
              <a:rPr lang="nl-NL" sz="5400" i="1"/>
              <a:t>quod/quia/quoniam </a:t>
            </a:r>
            <a:r>
              <a:rPr lang="nl-NL" sz="5400"/>
              <a:t>+ ind. (cf. Frans </a:t>
            </a:r>
            <a:r>
              <a:rPr lang="nl-NL" sz="5400" i="1"/>
              <a:t>il dit</a:t>
            </a:r>
            <a:r>
              <a:rPr lang="nl-NL" sz="5400"/>
              <a:t> </a:t>
            </a:r>
            <a:r>
              <a:rPr lang="nl-NL" sz="5400" i="1"/>
              <a:t>que</a:t>
            </a:r>
            <a:r>
              <a:rPr lang="nl-NL" sz="5400"/>
              <a:t>)</a:t>
            </a:r>
          </a:p>
          <a:p>
            <a:pPr lvl="1" algn="just"/>
            <a:r>
              <a:rPr lang="nl-NL" sz="5400" u="sng"/>
              <a:t>Participia</a:t>
            </a:r>
            <a:r>
              <a:rPr lang="nl-NL" sz="5400"/>
              <a:t>: tijdswaarde (voortijdig/gelijktijdig) verdwijnt; men kiest vaak actief (en dus praesens)</a:t>
            </a:r>
          </a:p>
          <a:p>
            <a:pPr lvl="1" algn="just"/>
            <a:r>
              <a:rPr lang="nl-NL" sz="5400" i="1" u="sng"/>
              <a:t>Absolutus-</a:t>
            </a:r>
            <a:r>
              <a:rPr lang="nl-NL" sz="5400" u="sng"/>
              <a:t>constructies</a:t>
            </a:r>
            <a:r>
              <a:rPr lang="nl-NL" sz="5400"/>
              <a:t>: vaak ook nominatief en accusatief naast ablatief</a:t>
            </a:r>
          </a:p>
        </p:txBody>
      </p:sp>
      <p:sp>
        <p:nvSpPr>
          <p:cNvPr id="5" name="PB">
            <a:extLst>
              <a:ext uri="{FF2B5EF4-FFF2-40B4-BE49-F238E27FC236}">
                <a16:creationId xmlns:a16="http://schemas.microsoft.com/office/drawing/2014/main" id="{1AB499A3-831B-64FE-03A0-6E0B56612757}"/>
              </a:ext>
            </a:extLst>
          </p:cNvPr>
          <p:cNvSpPr/>
          <p:nvPr/>
        </p:nvSpPr>
        <p:spPr>
          <a:xfrm>
            <a:off x="0" y="19288125"/>
            <a:ext cx="401859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5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2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2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2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iterate type="wd">
                                    <p:tmPct val="2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wd">
                                    <p:tmPct val="2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wd">
                                    <p:tmPct val="2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iterate type="wd">
                                    <p:tmPct val="2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iterate type="wd">
                                    <p:tmPct val="20000"/>
                                  </p:iterate>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iterate type="wd">
                                    <p:tmPct val="20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iterate type="wd">
                                    <p:tmPct val="20000"/>
                                  </p:iterate>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iterate type="wd">
                                    <p:tmPct val="20000"/>
                                  </p:iterate>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iterate type="wd">
                                    <p:tmPct val="20000"/>
                                  </p:iterate>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iterate type="wd">
                                    <p:tmPct val="20000"/>
                                  </p:iterate>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iterate type="wd">
                                    <p:tmPct val="20000"/>
                                  </p:iterate>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Laatlatijn: ‘moeilijk zijn’ of ‘moeilijk maken’?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763399" cy="16557680"/>
          </a:xfrm>
        </p:spPr>
        <p:txBody>
          <a:bodyPr>
            <a:normAutofit/>
          </a:bodyPr>
          <a:lstStyle/>
          <a:p>
            <a:pPr marL="172195" indent="0" algn="just">
              <a:buNone/>
            </a:pPr>
            <a:r>
              <a:rPr lang="nl-NL" sz="5400"/>
              <a:t>“Bovendien moeten we ons misschien ook afvragen of ‘afwijkingen’ inzake spelling en morfologie wel zo’n groot struikelblok vormen voor onze leerlingen, die vaak de klassieke vorm ook niet meteen zouden weten. Leerkrachten Grieks herkennen zulke situaties misschien wel, waarin bv. een leerling perfect weet welke soort bijzin ὅκως bij Herodotos kan inleiden zonder helemaal correct te kunnen antwoorden op de vraag wat de Attische vorm van dat voegwoord is. We hoeven met andere woorden </a:t>
            </a:r>
            <a:r>
              <a:rPr lang="nl-NL" sz="5400" b="1"/>
              <a:t>niet altijd alles als een probleem</a:t>
            </a:r>
            <a:r>
              <a:rPr lang="nl-NL" sz="5400"/>
              <a:t> te benoemen in de klas; tekstbegrip is uiteindelijk het doel.” </a:t>
            </a:r>
          </a:p>
          <a:p>
            <a:pPr marL="172195" indent="0" algn="just">
              <a:buNone/>
            </a:pPr>
            <a:r>
              <a:rPr lang="nl-NL" sz="5400"/>
              <a:t>(Aerts 2021a, 82)</a:t>
            </a:r>
          </a:p>
        </p:txBody>
      </p:sp>
      <p:sp>
        <p:nvSpPr>
          <p:cNvPr id="5" name="PB">
            <a:extLst>
              <a:ext uri="{FF2B5EF4-FFF2-40B4-BE49-F238E27FC236}">
                <a16:creationId xmlns:a16="http://schemas.microsoft.com/office/drawing/2014/main" id="{BC0C840D-773A-9D24-DEF0-BA1134572C17}"/>
              </a:ext>
            </a:extLst>
          </p:cNvPr>
          <p:cNvSpPr/>
          <p:nvPr/>
        </p:nvSpPr>
        <p:spPr>
          <a:xfrm>
            <a:off x="0" y="19288125"/>
            <a:ext cx="482230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8856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Laatlatijn: ‘moeilijk zijn’ of ‘moeilijk maken’?</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665989" y="2380563"/>
            <a:ext cx="31763399" cy="16557680"/>
          </a:xfrm>
        </p:spPr>
        <p:txBody>
          <a:bodyPr>
            <a:normAutofit/>
          </a:bodyPr>
          <a:lstStyle/>
          <a:p>
            <a:pPr marL="172195" indent="0" algn="just">
              <a:buNone/>
            </a:pPr>
            <a:r>
              <a:rPr lang="nl-NL" sz="5400"/>
              <a:t>“Na de periode van het middeleeuws Latijn werden (...) teksten geschreven in een Latijn dat </a:t>
            </a:r>
            <a:r>
              <a:rPr lang="nl-NL" sz="5400" b="1"/>
              <a:t>sterk classicistisch </a:t>
            </a:r>
            <a:r>
              <a:rPr lang="nl-NL" sz="5400"/>
              <a:t>was, in de zin dat schrijver onderwezen werden in het Klassiek Latijn en dat hun taal opnieuw de spelling en morfologie van Cicero benaderden. Op het niveau van </a:t>
            </a:r>
            <a:r>
              <a:rPr lang="nl-NL" sz="5400" b="1"/>
              <a:t>zinsbouw en woordvolgorde </a:t>
            </a:r>
            <a:r>
              <a:rPr lang="nl-NL" sz="5400"/>
              <a:t>merken we echter sterke gelijkenissen op met de moderne talen, zodat enkel zaken als morfologie en woordenschat nog ‘opgelost’ moeten worden door onze leerlingen.” </a:t>
            </a:r>
          </a:p>
          <a:p>
            <a:pPr marL="172195" indent="0" algn="just">
              <a:buNone/>
            </a:pPr>
            <a:r>
              <a:rPr lang="nl-NL" sz="5400"/>
              <a:t>(Aerts 2021a, 85)</a:t>
            </a:r>
            <a:endParaRPr lang="en-GB" sz="5400"/>
          </a:p>
        </p:txBody>
      </p:sp>
      <p:sp>
        <p:nvSpPr>
          <p:cNvPr id="5" name="PB">
            <a:extLst>
              <a:ext uri="{FF2B5EF4-FFF2-40B4-BE49-F238E27FC236}">
                <a16:creationId xmlns:a16="http://schemas.microsoft.com/office/drawing/2014/main" id="{40DE1360-6E09-63B7-43CC-05E48FDC861B}"/>
              </a:ext>
            </a:extLst>
          </p:cNvPr>
          <p:cNvSpPr/>
          <p:nvPr/>
        </p:nvSpPr>
        <p:spPr>
          <a:xfrm>
            <a:off x="0" y="19288125"/>
            <a:ext cx="562602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9888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B844-8B31-4760-B19C-720686C7FBC7}"/>
              </a:ext>
            </a:extLst>
          </p:cNvPr>
          <p:cNvSpPr>
            <a:spLocks noGrp="1"/>
          </p:cNvSpPr>
          <p:nvPr>
            <p:ph type="ctrTitle"/>
          </p:nvPr>
        </p:nvSpPr>
        <p:spPr/>
        <p:txBody>
          <a:bodyPr/>
          <a:lstStyle/>
          <a:p>
            <a:r>
              <a:rPr lang="nl-BE" cap="small"/>
              <a:t>1. Laatlatijn</a:t>
            </a:r>
            <a:endParaRPr lang="en-US" cap="small"/>
          </a:p>
        </p:txBody>
      </p:sp>
      <p:sp>
        <p:nvSpPr>
          <p:cNvPr id="5" name="PB">
            <a:extLst>
              <a:ext uri="{FF2B5EF4-FFF2-40B4-BE49-F238E27FC236}">
                <a16:creationId xmlns:a16="http://schemas.microsoft.com/office/drawing/2014/main" id="{D9876595-B8C4-34E6-B414-8D995822BC46}"/>
              </a:ext>
            </a:extLst>
          </p:cNvPr>
          <p:cNvSpPr/>
          <p:nvPr/>
        </p:nvSpPr>
        <p:spPr>
          <a:xfrm>
            <a:off x="0" y="19288125"/>
            <a:ext cx="642974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751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Gregorius van Tours</a:t>
            </a:r>
          </a:p>
        </p:txBody>
      </p:sp>
      <p:sp>
        <p:nvSpPr>
          <p:cNvPr id="3" name="Content Placeholder 2">
            <a:extLst>
              <a:ext uri="{FF2B5EF4-FFF2-40B4-BE49-F238E27FC236}">
                <a16:creationId xmlns:a16="http://schemas.microsoft.com/office/drawing/2014/main" id="{5AB4768E-3502-FFFE-DBD0-0B4C73FD1B50}"/>
              </a:ext>
            </a:extLst>
          </p:cNvPr>
          <p:cNvSpPr>
            <a:spLocks noGrp="1"/>
          </p:cNvSpPr>
          <p:nvPr>
            <p:ph idx="1"/>
          </p:nvPr>
        </p:nvSpPr>
        <p:spPr>
          <a:xfrm>
            <a:off x="1307510" y="2380563"/>
            <a:ext cx="31292781" cy="16557680"/>
          </a:xfrm>
        </p:spPr>
        <p:txBody>
          <a:bodyPr>
            <a:normAutofit/>
          </a:bodyPr>
          <a:lstStyle/>
          <a:p>
            <a:pPr marL="172195" indent="0">
              <a:buNone/>
            </a:pPr>
            <a:r>
              <a:rPr lang="en-GB" sz="6600"/>
              <a:t>(</a:t>
            </a:r>
            <a:r>
              <a:rPr lang="en-GB" sz="6600">
                <a:hlinkClick r:id="rId3"/>
              </a:rPr>
              <a:t>https://nl.wikipedia.org/wiki/Gregorius_van_Tours</a:t>
            </a:r>
            <a:r>
              <a:rPr lang="en-GB" sz="6600"/>
              <a:t>) </a:t>
            </a:r>
          </a:p>
          <a:p>
            <a:endParaRPr lang="en-GB" sz="6600"/>
          </a:p>
          <a:p>
            <a:pPr>
              <a:buFont typeface="Wingdings" panose="05000000000000000000" pitchFamily="2" charset="2"/>
              <a:buChar char="Ø"/>
            </a:pPr>
            <a:r>
              <a:rPr lang="en-GB" sz="6600"/>
              <a:t>ca. 538 – 594</a:t>
            </a:r>
          </a:p>
          <a:p>
            <a:pPr>
              <a:buFont typeface="Wingdings" panose="05000000000000000000" pitchFamily="2" charset="2"/>
              <a:buChar char="Ø"/>
            </a:pPr>
            <a:r>
              <a:rPr lang="en-GB" sz="6600"/>
              <a:t>Gallo-Romeinse</a:t>
            </a:r>
            <a:br>
              <a:rPr lang="en-GB" sz="6600"/>
            </a:br>
            <a:r>
              <a:rPr lang="en-GB" sz="6600"/>
              <a:t>adellijke familie</a:t>
            </a:r>
          </a:p>
          <a:p>
            <a:pPr>
              <a:buFont typeface="Wingdings" panose="05000000000000000000" pitchFamily="2" charset="2"/>
              <a:buChar char="Ø"/>
            </a:pPr>
            <a:r>
              <a:rPr lang="en-GB" sz="6600"/>
              <a:t>bisschop</a:t>
            </a:r>
          </a:p>
          <a:p>
            <a:pPr>
              <a:buFont typeface="Wingdings" panose="05000000000000000000" pitchFamily="2" charset="2"/>
              <a:buChar char="Ø"/>
            </a:pPr>
            <a:r>
              <a:rPr lang="en-GB" sz="6600" i="1"/>
              <a:t>sermo rusticus</a:t>
            </a:r>
            <a:endParaRPr lang="en-GB" sz="6600"/>
          </a:p>
          <a:p>
            <a:pPr>
              <a:buFont typeface="Wingdings" panose="05000000000000000000" pitchFamily="2" charset="2"/>
              <a:buChar char="Ø"/>
            </a:pPr>
            <a:r>
              <a:rPr lang="en-GB" sz="6600"/>
              <a:t>zielenhoeder</a:t>
            </a:r>
          </a:p>
          <a:p>
            <a:pPr>
              <a:buFont typeface="Wingdings" panose="05000000000000000000" pitchFamily="2" charset="2"/>
              <a:buChar char="Ø"/>
            </a:pPr>
            <a:r>
              <a:rPr lang="en-GB" sz="6600" i="1"/>
              <a:t>Tien boeken </a:t>
            </a:r>
            <a:br>
              <a:rPr lang="en-GB" sz="6600" i="1"/>
            </a:br>
            <a:r>
              <a:rPr lang="en-GB" sz="6600" i="1"/>
              <a:t>geschiedenis</a:t>
            </a:r>
          </a:p>
          <a:p>
            <a:pPr>
              <a:buFont typeface="Wingdings" panose="05000000000000000000" pitchFamily="2" charset="2"/>
              <a:buChar char="Ø"/>
            </a:pPr>
            <a:r>
              <a:rPr lang="en-GB" sz="6600"/>
              <a:t>Heiligenlevens</a:t>
            </a:r>
          </a:p>
        </p:txBody>
      </p:sp>
      <p:pic>
        <p:nvPicPr>
          <p:cNvPr id="1026" name="Picture 2">
            <a:extLst>
              <a:ext uri="{FF2B5EF4-FFF2-40B4-BE49-F238E27FC236}">
                <a16:creationId xmlns:a16="http://schemas.microsoft.com/office/drawing/2014/main" id="{B383A653-AE07-77A4-2D90-BFC93526A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8353" y="0"/>
            <a:ext cx="8741522" cy="19421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1CE362-7BB6-9628-9272-173B01B31F9F}"/>
              </a:ext>
            </a:extLst>
          </p:cNvPr>
          <p:cNvPicPr>
            <a:picLocks noChangeAspect="1"/>
          </p:cNvPicPr>
          <p:nvPr/>
        </p:nvPicPr>
        <p:blipFill>
          <a:blip r:embed="rId5"/>
          <a:stretch>
            <a:fillRect/>
          </a:stretch>
        </p:blipFill>
        <p:spPr>
          <a:xfrm>
            <a:off x="8778877" y="3788838"/>
            <a:ext cx="17039476" cy="15789914"/>
          </a:xfrm>
          <a:prstGeom prst="rect">
            <a:avLst/>
          </a:prstGeom>
        </p:spPr>
      </p:pic>
      <p:sp>
        <p:nvSpPr>
          <p:cNvPr id="5" name="Oval 4">
            <a:extLst>
              <a:ext uri="{FF2B5EF4-FFF2-40B4-BE49-F238E27FC236}">
                <a16:creationId xmlns:a16="http://schemas.microsoft.com/office/drawing/2014/main" id="{4FB332C9-6AD7-F864-6774-54364B2B7ED7}"/>
              </a:ext>
            </a:extLst>
          </p:cNvPr>
          <p:cNvSpPr/>
          <p:nvPr/>
        </p:nvSpPr>
        <p:spPr>
          <a:xfrm>
            <a:off x="16052948" y="13366377"/>
            <a:ext cx="1801906" cy="8337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6" name="Oval 5">
            <a:extLst>
              <a:ext uri="{FF2B5EF4-FFF2-40B4-BE49-F238E27FC236}">
                <a16:creationId xmlns:a16="http://schemas.microsoft.com/office/drawing/2014/main" id="{2A13B719-EF53-6171-38E2-72BB1297832E}"/>
              </a:ext>
            </a:extLst>
          </p:cNvPr>
          <p:cNvSpPr/>
          <p:nvPr/>
        </p:nvSpPr>
        <p:spPr>
          <a:xfrm>
            <a:off x="14251042" y="12245381"/>
            <a:ext cx="1801906" cy="8337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Oval 7">
            <a:extLst>
              <a:ext uri="{FF2B5EF4-FFF2-40B4-BE49-F238E27FC236}">
                <a16:creationId xmlns:a16="http://schemas.microsoft.com/office/drawing/2014/main" id="{64B8B850-BE02-19B2-19DD-5A336A8C42E4}"/>
              </a:ext>
            </a:extLst>
          </p:cNvPr>
          <p:cNvSpPr/>
          <p:nvPr/>
        </p:nvSpPr>
        <p:spPr>
          <a:xfrm>
            <a:off x="13784877" y="10912649"/>
            <a:ext cx="1801906" cy="83371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PB">
            <a:extLst>
              <a:ext uri="{FF2B5EF4-FFF2-40B4-BE49-F238E27FC236}">
                <a16:creationId xmlns:a16="http://schemas.microsoft.com/office/drawing/2014/main" id="{4DA1E28A-AACC-811D-BF0E-9D65F10E22C8}"/>
              </a:ext>
            </a:extLst>
          </p:cNvPr>
          <p:cNvSpPr/>
          <p:nvPr/>
        </p:nvSpPr>
        <p:spPr>
          <a:xfrm>
            <a:off x="0" y="19288125"/>
            <a:ext cx="723346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192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anim calcmode="lin" valueType="num">
                                      <p:cBhvr>
                                        <p:cTn id="40" dur="2000" fill="hold"/>
                                        <p:tgtEl>
                                          <p:spTgt spid="8"/>
                                        </p:tgtEl>
                                        <p:attrNameLst>
                                          <p:attrName>ppt_w</p:attrName>
                                        </p:attrNameLst>
                                      </p:cBhvr>
                                      <p:tavLst>
                                        <p:tav tm="0" fmla="#ppt_w*sin(2.5*pi*$)">
                                          <p:val>
                                            <p:fltVal val="0"/>
                                          </p:val>
                                        </p:tav>
                                        <p:tav tm="100000">
                                          <p:val>
                                            <p:fltVal val="1"/>
                                          </p:val>
                                        </p:tav>
                                      </p:tavLst>
                                    </p:anim>
                                    <p:anim calcmode="lin" valueType="num">
                                      <p:cBhvr>
                                        <p:cTn id="4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000"/>
                                        <p:tgtEl>
                                          <p:spTgt spid="6"/>
                                        </p:tgtEl>
                                      </p:cBhvr>
                                    </p:animEffect>
                                    <p:anim calcmode="lin" valueType="num">
                                      <p:cBhvr>
                                        <p:cTn id="55" dur="2000" fill="hold"/>
                                        <p:tgtEl>
                                          <p:spTgt spid="6"/>
                                        </p:tgtEl>
                                        <p:attrNameLst>
                                          <p:attrName>ppt_w</p:attrName>
                                        </p:attrNameLst>
                                      </p:cBhvr>
                                      <p:tavLst>
                                        <p:tav tm="0" fmla="#ppt_w*sin(2.5*pi*$)">
                                          <p:val>
                                            <p:fltVal val="0"/>
                                          </p:val>
                                        </p:tav>
                                        <p:tav tm="100000">
                                          <p:val>
                                            <p:fltVal val="1"/>
                                          </p:val>
                                        </p:tav>
                                      </p:tavLst>
                                    </p:anim>
                                    <p:anim calcmode="lin" valueType="num">
                                      <p:cBhvr>
                                        <p:cTn id="5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heme/theme1.xml><?xml version="1.0" encoding="utf-8"?>
<a:theme xmlns:a="http://schemas.openxmlformats.org/drawingml/2006/main" name="Kantoorthema">
  <a:themeElements>
    <a:clrScheme name="UGent LW">
      <a:dk1>
        <a:sysClr val="windowText" lastClr="000000"/>
      </a:dk1>
      <a:lt1>
        <a:sysClr val="window" lastClr="FFFFFF"/>
      </a:lt1>
      <a:dk2>
        <a:srgbClr val="1E64C8"/>
      </a:dk2>
      <a:lt2>
        <a:srgbClr val="E9F0FA"/>
      </a:lt2>
      <a:accent1>
        <a:srgbClr val="F1A42B"/>
      </a:accent1>
      <a:accent2>
        <a:srgbClr val="DAAD40"/>
      </a:accent2>
      <a:accent3>
        <a:srgbClr val="DEB655"/>
      </a:accent3>
      <a:accent4>
        <a:srgbClr val="E2BF6B"/>
      </a:accent4>
      <a:accent5>
        <a:srgbClr val="E6C880"/>
      </a:accent5>
      <a:accent6>
        <a:srgbClr val="EBD295"/>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EN_LW.potx" id="{B8015347-402D-43F9-869A-71989DF47CF4}" vid="{7B225606-B188-4A4F-B0DF-B320CB3C5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PowerPoint_UGent_EN_LW</Template>
  <TotalTime>17417</TotalTime>
  <Words>4585</Words>
  <Application>Microsoft Office PowerPoint</Application>
  <PresentationFormat>Custom</PresentationFormat>
  <Paragraphs>270</Paragraphs>
  <Slides>43</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Kantoorthema</vt:lpstr>
      <vt:lpstr>PowerPoint Presentation</vt:lpstr>
      <vt:lpstr>Per varia ad classica Talige aspecten van latere teksten in de klas Latijn</vt:lpstr>
      <vt:lpstr>Laatlatijn: moeilijk(er) of niet?</vt:lpstr>
      <vt:lpstr>Laatlatijns taaleigen: een voorsmaakje</vt:lpstr>
      <vt:lpstr>Laatlatijns taaleigen: een voorsmaakje</vt:lpstr>
      <vt:lpstr>Laatlatijn: ‘moeilijk zijn’ of ‘moeilijk maken’?</vt:lpstr>
      <vt:lpstr>Laatlatijn: ‘moeilijk zijn’ of ‘moeilijk maken’?</vt:lpstr>
      <vt:lpstr>1. Laatlatijn</vt:lpstr>
      <vt:lpstr>Gregorius van Tours</vt:lpstr>
      <vt:lpstr>Gregorius van Tours</vt:lpstr>
      <vt:lpstr>Gregorius van Tours</vt:lpstr>
      <vt:lpstr>Gregorius van Tours</vt:lpstr>
      <vt:lpstr>PowerPoint Presentation</vt:lpstr>
      <vt:lpstr>Brixius van Tours</vt:lpstr>
      <vt:lpstr>PowerPoint Presentation</vt:lpstr>
      <vt:lpstr>Intro</vt:lpstr>
      <vt:lpstr>Nonnen zeggen ‘non’</vt:lpstr>
      <vt:lpstr>Fragment 2.1-2: talige aspecten</vt:lpstr>
      <vt:lpstr>Fragment 2.1-2: talige aspecten</vt:lpstr>
      <vt:lpstr>Fragment 2.1-2: talige aspecten</vt:lpstr>
      <vt:lpstr>PowerPoint Presentation</vt:lpstr>
      <vt:lpstr>Intro</vt:lpstr>
      <vt:lpstr>2. Middeleeuws Latijn</vt:lpstr>
      <vt:lpstr>Middeleeuws Latijn</vt:lpstr>
      <vt:lpstr>PowerPoint Presentation</vt:lpstr>
      <vt:lpstr>Intro: oorsprong</vt:lpstr>
      <vt:lpstr>Intro: uitvoering</vt:lpstr>
      <vt:lpstr>Intro: tekstuele analyse (Wikipedia)</vt:lpstr>
      <vt:lpstr>Talige leesvragen</vt:lpstr>
      <vt:lpstr>PowerPoint Presentation</vt:lpstr>
      <vt:lpstr>Aansluiting bij klassieke dichters</vt:lpstr>
      <vt:lpstr>Mogelijke aandachtspunten bij de taal</vt:lpstr>
      <vt:lpstr>3. Neolatijn</vt:lpstr>
      <vt:lpstr>Neo-Latijn: recap</vt:lpstr>
      <vt:lpstr>PowerPoint Presentation</vt:lpstr>
      <vt:lpstr>Intro</vt:lpstr>
      <vt:lpstr>Intro (BBC; 0:20 – 1:55)</vt:lpstr>
      <vt:lpstr>De viris quibusdam illustribus apud Arabes et Hebraeos</vt:lpstr>
      <vt:lpstr>Abraham</vt:lpstr>
      <vt:lpstr>PowerPoint Presentation</vt:lpstr>
      <vt:lpstr>Somnium, Iter ad lunam (mijn tussentitel)</vt:lpstr>
      <vt:lpstr>Referenties</vt:lpstr>
      <vt:lpstr>Dr. Simon Aerts – FWO Postdoctoraal Onderzoeker E simon.aerts@ugent.be W www.simonaerts.com   Didactica Classica Gandensia E dcg@ugent.be W www.dcg.ugent.be   Vakgroep Taalkunde – Afdeling Latijn) E latijn@ugent.be W www.latijn.ugent.be </vt:lpstr>
    </vt:vector>
  </TitlesOfParts>
  <Manager/>
  <Company>Ghent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Simon Aerts</dc:creator>
  <cp:keywords/>
  <dc:description/>
  <cp:lastModifiedBy>Simon Aerts</cp:lastModifiedBy>
  <cp:revision>468</cp:revision>
  <dcterms:created xsi:type="dcterms:W3CDTF">2021-10-22T08:18:11Z</dcterms:created>
  <dcterms:modified xsi:type="dcterms:W3CDTF">2024-03-25T14:55:02Z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