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67" r:id="rId4"/>
    <p:sldId id="258" r:id="rId5"/>
    <p:sldId id="259" r:id="rId6"/>
    <p:sldId id="268" r:id="rId7"/>
    <p:sldId id="269" r:id="rId8"/>
    <p:sldId id="260" r:id="rId9"/>
    <p:sldId id="261" r:id="rId10"/>
    <p:sldId id="262" r:id="rId11"/>
    <p:sldId id="263" r:id="rId12"/>
    <p:sldId id="265" r:id="rId13"/>
    <p:sldId id="264" r:id="rId14"/>
    <p:sldId id="266" r:id="rId15"/>
  </p:sldIdLst>
  <p:sldSz cx="12192000" cy="6858000"/>
  <p:notesSz cx="6858000" cy="9144000"/>
  <p:defaultTextStyle>
    <a:defPPr>
      <a:defRPr lang="nl-B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000" autoAdjust="0"/>
    <p:restoredTop sz="94660"/>
  </p:normalViewPr>
  <p:slideViewPr>
    <p:cSldViewPr snapToGrid="0">
      <p:cViewPr varScale="1">
        <p:scale>
          <a:sx n="80" d="100"/>
          <a:sy n="80" d="100"/>
        </p:scale>
        <p:origin x="53" y="125"/>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eldia">
    <p:spTree>
      <p:nvGrpSpPr>
        <p:cNvPr id="1" name=""/>
        <p:cNvGrpSpPr/>
        <p:nvPr/>
      </p:nvGrpSpPr>
      <p:grpSpPr>
        <a:xfrm>
          <a:off x="0" y="0"/>
          <a:ext cx="0" cy="0"/>
          <a:chOff x="0" y="0"/>
          <a:chExt cx="0" cy="0"/>
        </a:xfrm>
      </p:grpSpPr>
      <p:sp>
        <p:nvSpPr>
          <p:cNvPr id="2" name="Titel 1"/>
          <p:cNvSpPr>
            <a:spLocks noGrp="1"/>
          </p:cNvSpPr>
          <p:nvPr>
            <p:ph type="ctrTitle"/>
          </p:nvPr>
        </p:nvSpPr>
        <p:spPr>
          <a:xfrm>
            <a:off x="1524000" y="1122363"/>
            <a:ext cx="9144000" cy="2387600"/>
          </a:xfrm>
        </p:spPr>
        <p:txBody>
          <a:bodyPr anchor="b"/>
          <a:lstStyle>
            <a:lvl1pPr algn="ctr">
              <a:defRPr sz="6000"/>
            </a:lvl1pPr>
          </a:lstStyle>
          <a:p>
            <a:r>
              <a:rPr lang="nl-NL"/>
              <a:t>Klik om de stijl te bewerken</a:t>
            </a:r>
            <a:endParaRPr lang="nl-BE"/>
          </a:p>
        </p:txBody>
      </p:sp>
      <p:sp>
        <p:nvSpPr>
          <p:cNvPr id="3" name="Ondertitel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nl-NL"/>
              <a:t>Klik om de ondertitelstijl van het model te bewerken</a:t>
            </a:r>
            <a:endParaRPr lang="nl-BE"/>
          </a:p>
        </p:txBody>
      </p:sp>
      <p:sp>
        <p:nvSpPr>
          <p:cNvPr id="4" name="Tijdelijke aanduiding voor datum 3"/>
          <p:cNvSpPr>
            <a:spLocks noGrp="1"/>
          </p:cNvSpPr>
          <p:nvPr>
            <p:ph type="dt" sz="half" idx="10"/>
          </p:nvPr>
        </p:nvSpPr>
        <p:spPr/>
        <p:txBody>
          <a:bodyPr/>
          <a:lstStyle/>
          <a:p>
            <a:fld id="{41CB899B-66D5-4981-A98D-284AE28D8DE4}" type="datetimeFigureOut">
              <a:rPr lang="nl-BE" smtClean="0"/>
              <a:t>14/09/2022</a:t>
            </a:fld>
            <a:endParaRPr lang="nl-BE"/>
          </a:p>
        </p:txBody>
      </p:sp>
      <p:sp>
        <p:nvSpPr>
          <p:cNvPr id="5" name="Tijdelijke aanduiding voor voettekst 4"/>
          <p:cNvSpPr>
            <a:spLocks noGrp="1"/>
          </p:cNvSpPr>
          <p:nvPr>
            <p:ph type="ftr" sz="quarter" idx="11"/>
          </p:nvPr>
        </p:nvSpPr>
        <p:spPr/>
        <p:txBody>
          <a:bodyPr/>
          <a:lstStyle/>
          <a:p>
            <a:endParaRPr lang="nl-BE"/>
          </a:p>
        </p:txBody>
      </p:sp>
      <p:sp>
        <p:nvSpPr>
          <p:cNvPr id="6" name="Tijdelijke aanduiding voor dianummer 5"/>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3495270154"/>
      </p:ext>
    </p:extLst>
  </p:cSld>
  <p:clrMapOvr>
    <a:masterClrMapping/>
  </p:clrMapOvr>
  <p:transition spd="slow">
    <p:push dir="u"/>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el en objec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a:t>Klik om de stijl te bewerken</a:t>
            </a:r>
            <a:endParaRPr lang="nl-BE"/>
          </a:p>
        </p:txBody>
      </p:sp>
      <p:sp>
        <p:nvSpPr>
          <p:cNvPr id="3" name="Tijdelijke aanduiding voor inhoud 2"/>
          <p:cNvSpPr>
            <a:spLocks noGrp="1"/>
          </p:cNvSpPr>
          <p:nvPr>
            <p:ph idx="1"/>
          </p:nvPr>
        </p:nvSpPr>
        <p:spPr/>
        <p:txBody>
          <a:bodyPr/>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endParaRPr lang="nl-BE"/>
          </a:p>
        </p:txBody>
      </p:sp>
      <p:sp>
        <p:nvSpPr>
          <p:cNvPr id="4" name="Tijdelijke aanduiding voor datum 3"/>
          <p:cNvSpPr>
            <a:spLocks noGrp="1"/>
          </p:cNvSpPr>
          <p:nvPr>
            <p:ph type="dt" sz="half" idx="10"/>
          </p:nvPr>
        </p:nvSpPr>
        <p:spPr/>
        <p:txBody>
          <a:bodyPr/>
          <a:lstStyle/>
          <a:p>
            <a:fld id="{41CB899B-66D5-4981-A98D-284AE28D8DE4}" type="datetimeFigureOut">
              <a:rPr lang="nl-BE" smtClean="0"/>
              <a:t>14/09/2022</a:t>
            </a:fld>
            <a:endParaRPr lang="nl-BE"/>
          </a:p>
        </p:txBody>
      </p:sp>
      <p:sp>
        <p:nvSpPr>
          <p:cNvPr id="5" name="Tijdelijke aanduiding voor voettekst 4"/>
          <p:cNvSpPr>
            <a:spLocks noGrp="1"/>
          </p:cNvSpPr>
          <p:nvPr>
            <p:ph type="ftr" sz="quarter" idx="11"/>
          </p:nvPr>
        </p:nvSpPr>
        <p:spPr/>
        <p:txBody>
          <a:bodyPr/>
          <a:lstStyle/>
          <a:p>
            <a:endParaRPr lang="nl-BE"/>
          </a:p>
        </p:txBody>
      </p:sp>
      <p:sp>
        <p:nvSpPr>
          <p:cNvPr id="6" name="Tijdelijke aanduiding voor dianummer 5"/>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2906807459"/>
      </p:ext>
    </p:extLst>
  </p:cSld>
  <p:clrMapOvr>
    <a:masterClrMapping/>
  </p:clrMapOvr>
  <p:transition spd="slow">
    <p:push dir="u"/>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ekop">
    <p:spTree>
      <p:nvGrpSpPr>
        <p:cNvPr id="1" name=""/>
        <p:cNvGrpSpPr/>
        <p:nvPr/>
      </p:nvGrpSpPr>
      <p:grpSpPr>
        <a:xfrm>
          <a:off x="0" y="0"/>
          <a:ext cx="0" cy="0"/>
          <a:chOff x="0" y="0"/>
          <a:chExt cx="0" cy="0"/>
        </a:xfrm>
      </p:grpSpPr>
      <p:sp>
        <p:nvSpPr>
          <p:cNvPr id="2" name="Titel 1"/>
          <p:cNvSpPr>
            <a:spLocks noGrp="1"/>
          </p:cNvSpPr>
          <p:nvPr>
            <p:ph type="title"/>
          </p:nvPr>
        </p:nvSpPr>
        <p:spPr>
          <a:xfrm>
            <a:off x="831850" y="1709738"/>
            <a:ext cx="10515600" cy="2852737"/>
          </a:xfrm>
        </p:spPr>
        <p:txBody>
          <a:bodyPr anchor="b"/>
          <a:lstStyle>
            <a:lvl1pPr>
              <a:defRPr sz="6000"/>
            </a:lvl1pPr>
          </a:lstStyle>
          <a:p>
            <a:r>
              <a:rPr lang="nl-NL"/>
              <a:t>Klik om de stijl te bewerken</a:t>
            </a:r>
            <a:endParaRPr lang="nl-BE"/>
          </a:p>
        </p:txBody>
      </p:sp>
      <p:sp>
        <p:nvSpPr>
          <p:cNvPr id="3" name="Tijdelijke aanduiding voor tekst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nl-NL"/>
              <a:t>Klik om de modelstijlen te bewerken</a:t>
            </a:r>
          </a:p>
        </p:txBody>
      </p:sp>
      <p:sp>
        <p:nvSpPr>
          <p:cNvPr id="4" name="Tijdelijke aanduiding voor datum 3"/>
          <p:cNvSpPr>
            <a:spLocks noGrp="1"/>
          </p:cNvSpPr>
          <p:nvPr>
            <p:ph type="dt" sz="half" idx="10"/>
          </p:nvPr>
        </p:nvSpPr>
        <p:spPr/>
        <p:txBody>
          <a:bodyPr/>
          <a:lstStyle/>
          <a:p>
            <a:fld id="{41CB899B-66D5-4981-A98D-284AE28D8DE4}" type="datetimeFigureOut">
              <a:rPr lang="nl-BE" smtClean="0"/>
              <a:t>14/09/2022</a:t>
            </a:fld>
            <a:endParaRPr lang="nl-BE"/>
          </a:p>
        </p:txBody>
      </p:sp>
      <p:sp>
        <p:nvSpPr>
          <p:cNvPr id="5" name="Tijdelijke aanduiding voor voettekst 4"/>
          <p:cNvSpPr>
            <a:spLocks noGrp="1"/>
          </p:cNvSpPr>
          <p:nvPr>
            <p:ph type="ftr" sz="quarter" idx="11"/>
          </p:nvPr>
        </p:nvSpPr>
        <p:spPr/>
        <p:txBody>
          <a:bodyPr/>
          <a:lstStyle/>
          <a:p>
            <a:endParaRPr lang="nl-BE"/>
          </a:p>
        </p:txBody>
      </p:sp>
      <p:sp>
        <p:nvSpPr>
          <p:cNvPr id="6" name="Tijdelijke aanduiding voor dianummer 5"/>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3412698277"/>
      </p:ext>
    </p:extLst>
  </p:cSld>
  <p:clrMapOvr>
    <a:masterClrMapping/>
  </p:clrMapOvr>
  <p:transition spd="slow">
    <p:push dir="u"/>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Inhoud van twee">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a:t>Klik om de stijl te bewerken</a:t>
            </a:r>
            <a:endParaRPr lang="nl-BE"/>
          </a:p>
        </p:txBody>
      </p:sp>
      <p:sp>
        <p:nvSpPr>
          <p:cNvPr id="3" name="Tijdelijke aanduiding voor inhoud 2"/>
          <p:cNvSpPr>
            <a:spLocks noGrp="1"/>
          </p:cNvSpPr>
          <p:nvPr>
            <p:ph sz="half" idx="1"/>
          </p:nvPr>
        </p:nvSpPr>
        <p:spPr>
          <a:xfrm>
            <a:off x="838200" y="1825625"/>
            <a:ext cx="5181600" cy="4351338"/>
          </a:xfrm>
        </p:spPr>
        <p:txBody>
          <a:bodyPr/>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endParaRPr lang="nl-BE"/>
          </a:p>
        </p:txBody>
      </p:sp>
      <p:sp>
        <p:nvSpPr>
          <p:cNvPr id="4" name="Tijdelijke aanduiding voor inhoud 3"/>
          <p:cNvSpPr>
            <a:spLocks noGrp="1"/>
          </p:cNvSpPr>
          <p:nvPr>
            <p:ph sz="half" idx="2"/>
          </p:nvPr>
        </p:nvSpPr>
        <p:spPr>
          <a:xfrm>
            <a:off x="6172200" y="1825625"/>
            <a:ext cx="5181600" cy="4351338"/>
          </a:xfrm>
        </p:spPr>
        <p:txBody>
          <a:bodyPr/>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endParaRPr lang="nl-BE"/>
          </a:p>
        </p:txBody>
      </p:sp>
      <p:sp>
        <p:nvSpPr>
          <p:cNvPr id="5" name="Tijdelijke aanduiding voor datum 4"/>
          <p:cNvSpPr>
            <a:spLocks noGrp="1"/>
          </p:cNvSpPr>
          <p:nvPr>
            <p:ph type="dt" sz="half" idx="10"/>
          </p:nvPr>
        </p:nvSpPr>
        <p:spPr/>
        <p:txBody>
          <a:bodyPr/>
          <a:lstStyle/>
          <a:p>
            <a:fld id="{41CB899B-66D5-4981-A98D-284AE28D8DE4}" type="datetimeFigureOut">
              <a:rPr lang="nl-BE" smtClean="0"/>
              <a:t>14/09/2022</a:t>
            </a:fld>
            <a:endParaRPr lang="nl-BE"/>
          </a:p>
        </p:txBody>
      </p:sp>
      <p:sp>
        <p:nvSpPr>
          <p:cNvPr id="6" name="Tijdelijke aanduiding voor voettekst 5"/>
          <p:cNvSpPr>
            <a:spLocks noGrp="1"/>
          </p:cNvSpPr>
          <p:nvPr>
            <p:ph type="ftr" sz="quarter" idx="11"/>
          </p:nvPr>
        </p:nvSpPr>
        <p:spPr/>
        <p:txBody>
          <a:bodyPr/>
          <a:lstStyle/>
          <a:p>
            <a:endParaRPr lang="nl-BE"/>
          </a:p>
        </p:txBody>
      </p:sp>
      <p:sp>
        <p:nvSpPr>
          <p:cNvPr id="7" name="Tijdelijke aanduiding voor dianummer 6"/>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754537461"/>
      </p:ext>
    </p:extLst>
  </p:cSld>
  <p:clrMapOvr>
    <a:masterClrMapping/>
  </p:clrMapOvr>
  <p:transition spd="slow">
    <p:push dir="u"/>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Vergelijking">
    <p:spTree>
      <p:nvGrpSpPr>
        <p:cNvPr id="1" name=""/>
        <p:cNvGrpSpPr/>
        <p:nvPr/>
      </p:nvGrpSpPr>
      <p:grpSpPr>
        <a:xfrm>
          <a:off x="0" y="0"/>
          <a:ext cx="0" cy="0"/>
          <a:chOff x="0" y="0"/>
          <a:chExt cx="0" cy="0"/>
        </a:xfrm>
      </p:grpSpPr>
      <p:sp>
        <p:nvSpPr>
          <p:cNvPr id="2" name="Titel 1"/>
          <p:cNvSpPr>
            <a:spLocks noGrp="1"/>
          </p:cNvSpPr>
          <p:nvPr>
            <p:ph type="title"/>
          </p:nvPr>
        </p:nvSpPr>
        <p:spPr>
          <a:xfrm>
            <a:off x="839788" y="365125"/>
            <a:ext cx="10515600" cy="1325563"/>
          </a:xfrm>
        </p:spPr>
        <p:txBody>
          <a:bodyPr/>
          <a:lstStyle/>
          <a:p>
            <a:r>
              <a:rPr lang="nl-NL"/>
              <a:t>Klik om de stijl te bewerken</a:t>
            </a:r>
            <a:endParaRPr lang="nl-BE"/>
          </a:p>
        </p:txBody>
      </p:sp>
      <p:sp>
        <p:nvSpPr>
          <p:cNvPr id="3" name="Tijdelijke aanduiding voor tekst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nl-NL"/>
              <a:t>Klik om de modelstijlen te bewerken</a:t>
            </a:r>
          </a:p>
        </p:txBody>
      </p:sp>
      <p:sp>
        <p:nvSpPr>
          <p:cNvPr id="4" name="Tijdelijke aanduiding voor inhoud 3"/>
          <p:cNvSpPr>
            <a:spLocks noGrp="1"/>
          </p:cNvSpPr>
          <p:nvPr>
            <p:ph sz="half" idx="2"/>
          </p:nvPr>
        </p:nvSpPr>
        <p:spPr>
          <a:xfrm>
            <a:off x="839788" y="2505075"/>
            <a:ext cx="5157787" cy="3684588"/>
          </a:xfrm>
        </p:spPr>
        <p:txBody>
          <a:bodyPr/>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endParaRPr lang="nl-BE"/>
          </a:p>
        </p:txBody>
      </p:sp>
      <p:sp>
        <p:nvSpPr>
          <p:cNvPr id="5" name="Tijdelijke aanduiding voor tekst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nl-NL"/>
              <a:t>Klik om de modelstijlen te bewerken</a:t>
            </a:r>
          </a:p>
        </p:txBody>
      </p:sp>
      <p:sp>
        <p:nvSpPr>
          <p:cNvPr id="6" name="Tijdelijke aanduiding voor inhoud 5"/>
          <p:cNvSpPr>
            <a:spLocks noGrp="1"/>
          </p:cNvSpPr>
          <p:nvPr>
            <p:ph sz="quarter" idx="4"/>
          </p:nvPr>
        </p:nvSpPr>
        <p:spPr>
          <a:xfrm>
            <a:off x="6172200" y="2505075"/>
            <a:ext cx="5183188" cy="3684588"/>
          </a:xfrm>
        </p:spPr>
        <p:txBody>
          <a:bodyPr/>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endParaRPr lang="nl-BE"/>
          </a:p>
        </p:txBody>
      </p:sp>
      <p:sp>
        <p:nvSpPr>
          <p:cNvPr id="7" name="Tijdelijke aanduiding voor datum 6"/>
          <p:cNvSpPr>
            <a:spLocks noGrp="1"/>
          </p:cNvSpPr>
          <p:nvPr>
            <p:ph type="dt" sz="half" idx="10"/>
          </p:nvPr>
        </p:nvSpPr>
        <p:spPr/>
        <p:txBody>
          <a:bodyPr/>
          <a:lstStyle/>
          <a:p>
            <a:fld id="{41CB899B-66D5-4981-A98D-284AE28D8DE4}" type="datetimeFigureOut">
              <a:rPr lang="nl-BE" smtClean="0"/>
              <a:t>14/09/2022</a:t>
            </a:fld>
            <a:endParaRPr lang="nl-BE"/>
          </a:p>
        </p:txBody>
      </p:sp>
      <p:sp>
        <p:nvSpPr>
          <p:cNvPr id="8" name="Tijdelijke aanduiding voor voettekst 7"/>
          <p:cNvSpPr>
            <a:spLocks noGrp="1"/>
          </p:cNvSpPr>
          <p:nvPr>
            <p:ph type="ftr" sz="quarter" idx="11"/>
          </p:nvPr>
        </p:nvSpPr>
        <p:spPr/>
        <p:txBody>
          <a:bodyPr/>
          <a:lstStyle/>
          <a:p>
            <a:endParaRPr lang="nl-BE"/>
          </a:p>
        </p:txBody>
      </p:sp>
      <p:sp>
        <p:nvSpPr>
          <p:cNvPr id="9" name="Tijdelijke aanduiding voor dianummer 8"/>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2641697132"/>
      </p:ext>
    </p:extLst>
  </p:cSld>
  <p:clrMapOvr>
    <a:masterClrMapping/>
  </p:clrMapOvr>
  <p:transition spd="slow">
    <p:push dir="u"/>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Alleen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a:t>Klik om de stijl te bewerken</a:t>
            </a:r>
            <a:endParaRPr lang="nl-BE"/>
          </a:p>
        </p:txBody>
      </p:sp>
      <p:sp>
        <p:nvSpPr>
          <p:cNvPr id="3" name="Tijdelijke aanduiding voor datum 2"/>
          <p:cNvSpPr>
            <a:spLocks noGrp="1"/>
          </p:cNvSpPr>
          <p:nvPr>
            <p:ph type="dt" sz="half" idx="10"/>
          </p:nvPr>
        </p:nvSpPr>
        <p:spPr/>
        <p:txBody>
          <a:bodyPr/>
          <a:lstStyle/>
          <a:p>
            <a:fld id="{41CB899B-66D5-4981-A98D-284AE28D8DE4}" type="datetimeFigureOut">
              <a:rPr lang="nl-BE" smtClean="0"/>
              <a:t>14/09/2022</a:t>
            </a:fld>
            <a:endParaRPr lang="nl-BE"/>
          </a:p>
        </p:txBody>
      </p:sp>
      <p:sp>
        <p:nvSpPr>
          <p:cNvPr id="4" name="Tijdelijke aanduiding voor voettekst 3"/>
          <p:cNvSpPr>
            <a:spLocks noGrp="1"/>
          </p:cNvSpPr>
          <p:nvPr>
            <p:ph type="ftr" sz="quarter" idx="11"/>
          </p:nvPr>
        </p:nvSpPr>
        <p:spPr/>
        <p:txBody>
          <a:bodyPr/>
          <a:lstStyle/>
          <a:p>
            <a:endParaRPr lang="nl-BE"/>
          </a:p>
        </p:txBody>
      </p:sp>
      <p:sp>
        <p:nvSpPr>
          <p:cNvPr id="5" name="Tijdelijke aanduiding voor dianummer 4"/>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2681238618"/>
      </p:ext>
    </p:extLst>
  </p:cSld>
  <p:clrMapOvr>
    <a:masterClrMapping/>
  </p:clrMapOvr>
  <p:transition spd="slow">
    <p:push dir="u"/>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Leeg">
    <p:spTree>
      <p:nvGrpSpPr>
        <p:cNvPr id="1" name=""/>
        <p:cNvGrpSpPr/>
        <p:nvPr/>
      </p:nvGrpSpPr>
      <p:grpSpPr>
        <a:xfrm>
          <a:off x="0" y="0"/>
          <a:ext cx="0" cy="0"/>
          <a:chOff x="0" y="0"/>
          <a:chExt cx="0" cy="0"/>
        </a:xfrm>
      </p:grpSpPr>
      <p:sp>
        <p:nvSpPr>
          <p:cNvPr id="2" name="Tijdelijke aanduiding voor datum 1"/>
          <p:cNvSpPr>
            <a:spLocks noGrp="1"/>
          </p:cNvSpPr>
          <p:nvPr>
            <p:ph type="dt" sz="half" idx="10"/>
          </p:nvPr>
        </p:nvSpPr>
        <p:spPr/>
        <p:txBody>
          <a:bodyPr/>
          <a:lstStyle/>
          <a:p>
            <a:fld id="{41CB899B-66D5-4981-A98D-284AE28D8DE4}" type="datetimeFigureOut">
              <a:rPr lang="nl-BE" smtClean="0"/>
              <a:t>14/09/2022</a:t>
            </a:fld>
            <a:endParaRPr lang="nl-BE"/>
          </a:p>
        </p:txBody>
      </p:sp>
      <p:sp>
        <p:nvSpPr>
          <p:cNvPr id="3" name="Tijdelijke aanduiding voor voettekst 2"/>
          <p:cNvSpPr>
            <a:spLocks noGrp="1"/>
          </p:cNvSpPr>
          <p:nvPr>
            <p:ph type="ftr" sz="quarter" idx="11"/>
          </p:nvPr>
        </p:nvSpPr>
        <p:spPr/>
        <p:txBody>
          <a:bodyPr/>
          <a:lstStyle/>
          <a:p>
            <a:endParaRPr lang="nl-BE"/>
          </a:p>
        </p:txBody>
      </p:sp>
      <p:sp>
        <p:nvSpPr>
          <p:cNvPr id="4" name="Tijdelijke aanduiding voor dianummer 3"/>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801567658"/>
      </p:ext>
    </p:extLst>
  </p:cSld>
  <p:clrMapOvr>
    <a:masterClrMapping/>
  </p:clrMapOvr>
  <p:transition spd="slow">
    <p:push dir="u"/>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houd met bijschrift">
    <p:spTree>
      <p:nvGrpSpPr>
        <p:cNvPr id="1" name=""/>
        <p:cNvGrpSpPr/>
        <p:nvPr/>
      </p:nvGrpSpPr>
      <p:grpSpPr>
        <a:xfrm>
          <a:off x="0" y="0"/>
          <a:ext cx="0" cy="0"/>
          <a:chOff x="0" y="0"/>
          <a:chExt cx="0" cy="0"/>
        </a:xfrm>
      </p:grpSpPr>
      <p:sp>
        <p:nvSpPr>
          <p:cNvPr id="2" name="Titel 1"/>
          <p:cNvSpPr>
            <a:spLocks noGrp="1"/>
          </p:cNvSpPr>
          <p:nvPr>
            <p:ph type="title"/>
          </p:nvPr>
        </p:nvSpPr>
        <p:spPr>
          <a:xfrm>
            <a:off x="839788" y="457200"/>
            <a:ext cx="3932237" cy="1600200"/>
          </a:xfrm>
        </p:spPr>
        <p:txBody>
          <a:bodyPr anchor="b"/>
          <a:lstStyle>
            <a:lvl1pPr>
              <a:defRPr sz="3200"/>
            </a:lvl1pPr>
          </a:lstStyle>
          <a:p>
            <a:r>
              <a:rPr lang="nl-NL"/>
              <a:t>Klik om de stijl te bewerken</a:t>
            </a:r>
            <a:endParaRPr lang="nl-BE"/>
          </a:p>
        </p:txBody>
      </p:sp>
      <p:sp>
        <p:nvSpPr>
          <p:cNvPr id="3" name="Tijdelijke aanduiding voor inhoud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endParaRPr lang="nl-BE"/>
          </a:p>
        </p:txBody>
      </p:sp>
      <p:sp>
        <p:nvSpPr>
          <p:cNvPr id="4" name="Tijdelijke aanduiding voor tekst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nl-NL"/>
              <a:t>Klik om de modelstijlen te bewerken</a:t>
            </a:r>
          </a:p>
        </p:txBody>
      </p:sp>
      <p:sp>
        <p:nvSpPr>
          <p:cNvPr id="5" name="Tijdelijke aanduiding voor datum 4"/>
          <p:cNvSpPr>
            <a:spLocks noGrp="1"/>
          </p:cNvSpPr>
          <p:nvPr>
            <p:ph type="dt" sz="half" idx="10"/>
          </p:nvPr>
        </p:nvSpPr>
        <p:spPr/>
        <p:txBody>
          <a:bodyPr/>
          <a:lstStyle/>
          <a:p>
            <a:fld id="{41CB899B-66D5-4981-A98D-284AE28D8DE4}" type="datetimeFigureOut">
              <a:rPr lang="nl-BE" smtClean="0"/>
              <a:t>14/09/2022</a:t>
            </a:fld>
            <a:endParaRPr lang="nl-BE"/>
          </a:p>
        </p:txBody>
      </p:sp>
      <p:sp>
        <p:nvSpPr>
          <p:cNvPr id="6" name="Tijdelijke aanduiding voor voettekst 5"/>
          <p:cNvSpPr>
            <a:spLocks noGrp="1"/>
          </p:cNvSpPr>
          <p:nvPr>
            <p:ph type="ftr" sz="quarter" idx="11"/>
          </p:nvPr>
        </p:nvSpPr>
        <p:spPr/>
        <p:txBody>
          <a:bodyPr/>
          <a:lstStyle/>
          <a:p>
            <a:endParaRPr lang="nl-BE"/>
          </a:p>
        </p:txBody>
      </p:sp>
      <p:sp>
        <p:nvSpPr>
          <p:cNvPr id="7" name="Tijdelijke aanduiding voor dianummer 6"/>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3933014028"/>
      </p:ext>
    </p:extLst>
  </p:cSld>
  <p:clrMapOvr>
    <a:masterClrMapping/>
  </p:clrMapOvr>
  <p:transition spd="slow">
    <p:push dir="u"/>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Afbeelding met bijschrift">
    <p:spTree>
      <p:nvGrpSpPr>
        <p:cNvPr id="1" name=""/>
        <p:cNvGrpSpPr/>
        <p:nvPr/>
      </p:nvGrpSpPr>
      <p:grpSpPr>
        <a:xfrm>
          <a:off x="0" y="0"/>
          <a:ext cx="0" cy="0"/>
          <a:chOff x="0" y="0"/>
          <a:chExt cx="0" cy="0"/>
        </a:xfrm>
      </p:grpSpPr>
      <p:sp>
        <p:nvSpPr>
          <p:cNvPr id="2" name="Titel 1"/>
          <p:cNvSpPr>
            <a:spLocks noGrp="1"/>
          </p:cNvSpPr>
          <p:nvPr>
            <p:ph type="title"/>
          </p:nvPr>
        </p:nvSpPr>
        <p:spPr>
          <a:xfrm>
            <a:off x="839788" y="457200"/>
            <a:ext cx="3932237" cy="1600200"/>
          </a:xfrm>
        </p:spPr>
        <p:txBody>
          <a:bodyPr anchor="b"/>
          <a:lstStyle>
            <a:lvl1pPr>
              <a:defRPr sz="3200"/>
            </a:lvl1pPr>
          </a:lstStyle>
          <a:p>
            <a:r>
              <a:rPr lang="nl-NL"/>
              <a:t>Klik om de stijl te bewerken</a:t>
            </a:r>
            <a:endParaRPr lang="nl-BE"/>
          </a:p>
        </p:txBody>
      </p:sp>
      <p:sp>
        <p:nvSpPr>
          <p:cNvPr id="3" name="Tijdelijke aanduiding voor afbeelding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nl-BE"/>
          </a:p>
        </p:txBody>
      </p:sp>
      <p:sp>
        <p:nvSpPr>
          <p:cNvPr id="4" name="Tijdelijke aanduiding voor tekst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nl-NL"/>
              <a:t>Klik om de modelstijlen te bewerken</a:t>
            </a:r>
          </a:p>
        </p:txBody>
      </p:sp>
      <p:sp>
        <p:nvSpPr>
          <p:cNvPr id="5" name="Tijdelijke aanduiding voor datum 4"/>
          <p:cNvSpPr>
            <a:spLocks noGrp="1"/>
          </p:cNvSpPr>
          <p:nvPr>
            <p:ph type="dt" sz="half" idx="10"/>
          </p:nvPr>
        </p:nvSpPr>
        <p:spPr/>
        <p:txBody>
          <a:bodyPr/>
          <a:lstStyle/>
          <a:p>
            <a:fld id="{41CB899B-66D5-4981-A98D-284AE28D8DE4}" type="datetimeFigureOut">
              <a:rPr lang="nl-BE" smtClean="0"/>
              <a:t>14/09/2022</a:t>
            </a:fld>
            <a:endParaRPr lang="nl-BE"/>
          </a:p>
        </p:txBody>
      </p:sp>
      <p:sp>
        <p:nvSpPr>
          <p:cNvPr id="6" name="Tijdelijke aanduiding voor voettekst 5"/>
          <p:cNvSpPr>
            <a:spLocks noGrp="1"/>
          </p:cNvSpPr>
          <p:nvPr>
            <p:ph type="ftr" sz="quarter" idx="11"/>
          </p:nvPr>
        </p:nvSpPr>
        <p:spPr/>
        <p:txBody>
          <a:bodyPr/>
          <a:lstStyle/>
          <a:p>
            <a:endParaRPr lang="nl-BE"/>
          </a:p>
        </p:txBody>
      </p:sp>
      <p:sp>
        <p:nvSpPr>
          <p:cNvPr id="7" name="Tijdelijke aanduiding voor dianummer 6"/>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365664601"/>
      </p:ext>
    </p:extLst>
  </p:cSld>
  <p:clrMapOvr>
    <a:masterClrMapping/>
  </p:clrMapOvr>
  <p:transition spd="slow">
    <p:push dir="u"/>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el en verticale teks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a:t>Klik om de stijl te bewerken</a:t>
            </a:r>
            <a:endParaRPr lang="nl-BE"/>
          </a:p>
        </p:txBody>
      </p:sp>
      <p:sp>
        <p:nvSpPr>
          <p:cNvPr id="3" name="Tijdelijke aanduiding voor verticale tekst 2"/>
          <p:cNvSpPr>
            <a:spLocks noGrp="1"/>
          </p:cNvSpPr>
          <p:nvPr>
            <p:ph type="body" orient="vert" idx="1"/>
          </p:nvPr>
        </p:nvSpPr>
        <p:spPr/>
        <p:txBody>
          <a:bodyPr vert="eaVert"/>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endParaRPr lang="nl-BE"/>
          </a:p>
        </p:txBody>
      </p:sp>
      <p:sp>
        <p:nvSpPr>
          <p:cNvPr id="4" name="Tijdelijke aanduiding voor datum 3"/>
          <p:cNvSpPr>
            <a:spLocks noGrp="1"/>
          </p:cNvSpPr>
          <p:nvPr>
            <p:ph type="dt" sz="half" idx="10"/>
          </p:nvPr>
        </p:nvSpPr>
        <p:spPr/>
        <p:txBody>
          <a:bodyPr/>
          <a:lstStyle/>
          <a:p>
            <a:fld id="{41CB899B-66D5-4981-A98D-284AE28D8DE4}" type="datetimeFigureOut">
              <a:rPr lang="nl-BE" smtClean="0"/>
              <a:t>14/09/2022</a:t>
            </a:fld>
            <a:endParaRPr lang="nl-BE"/>
          </a:p>
        </p:txBody>
      </p:sp>
      <p:sp>
        <p:nvSpPr>
          <p:cNvPr id="5" name="Tijdelijke aanduiding voor voettekst 4"/>
          <p:cNvSpPr>
            <a:spLocks noGrp="1"/>
          </p:cNvSpPr>
          <p:nvPr>
            <p:ph type="ftr" sz="quarter" idx="11"/>
          </p:nvPr>
        </p:nvSpPr>
        <p:spPr/>
        <p:txBody>
          <a:bodyPr/>
          <a:lstStyle/>
          <a:p>
            <a:endParaRPr lang="nl-BE"/>
          </a:p>
        </p:txBody>
      </p:sp>
      <p:sp>
        <p:nvSpPr>
          <p:cNvPr id="6" name="Tijdelijke aanduiding voor dianummer 5"/>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3071986606"/>
      </p:ext>
    </p:extLst>
  </p:cSld>
  <p:clrMapOvr>
    <a:masterClrMapping/>
  </p:clrMapOvr>
  <p:transition spd="slow">
    <p:push dir="u"/>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e titel en tekst">
    <p:spTree>
      <p:nvGrpSpPr>
        <p:cNvPr id="1" name=""/>
        <p:cNvGrpSpPr/>
        <p:nvPr/>
      </p:nvGrpSpPr>
      <p:grpSpPr>
        <a:xfrm>
          <a:off x="0" y="0"/>
          <a:ext cx="0" cy="0"/>
          <a:chOff x="0" y="0"/>
          <a:chExt cx="0" cy="0"/>
        </a:xfrm>
      </p:grpSpPr>
      <p:sp>
        <p:nvSpPr>
          <p:cNvPr id="2" name="Verticale titel 1"/>
          <p:cNvSpPr>
            <a:spLocks noGrp="1"/>
          </p:cNvSpPr>
          <p:nvPr>
            <p:ph type="title" orient="vert"/>
          </p:nvPr>
        </p:nvSpPr>
        <p:spPr>
          <a:xfrm>
            <a:off x="8724900" y="365125"/>
            <a:ext cx="2628900" cy="5811838"/>
          </a:xfrm>
        </p:spPr>
        <p:txBody>
          <a:bodyPr vert="eaVert"/>
          <a:lstStyle/>
          <a:p>
            <a:r>
              <a:rPr lang="nl-NL"/>
              <a:t>Klik om de stijl te bewerken</a:t>
            </a:r>
            <a:endParaRPr lang="nl-BE"/>
          </a:p>
        </p:txBody>
      </p:sp>
      <p:sp>
        <p:nvSpPr>
          <p:cNvPr id="3" name="Tijdelijke aanduiding voor verticale tekst 2"/>
          <p:cNvSpPr>
            <a:spLocks noGrp="1"/>
          </p:cNvSpPr>
          <p:nvPr>
            <p:ph type="body" orient="vert" idx="1"/>
          </p:nvPr>
        </p:nvSpPr>
        <p:spPr>
          <a:xfrm>
            <a:off x="838200" y="365125"/>
            <a:ext cx="7734300" cy="5811838"/>
          </a:xfrm>
        </p:spPr>
        <p:txBody>
          <a:bodyPr vert="eaVert"/>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endParaRPr lang="nl-BE"/>
          </a:p>
        </p:txBody>
      </p:sp>
      <p:sp>
        <p:nvSpPr>
          <p:cNvPr id="4" name="Tijdelijke aanduiding voor datum 3"/>
          <p:cNvSpPr>
            <a:spLocks noGrp="1"/>
          </p:cNvSpPr>
          <p:nvPr>
            <p:ph type="dt" sz="half" idx="10"/>
          </p:nvPr>
        </p:nvSpPr>
        <p:spPr/>
        <p:txBody>
          <a:bodyPr/>
          <a:lstStyle/>
          <a:p>
            <a:fld id="{41CB899B-66D5-4981-A98D-284AE28D8DE4}" type="datetimeFigureOut">
              <a:rPr lang="nl-BE" smtClean="0"/>
              <a:t>14/09/2022</a:t>
            </a:fld>
            <a:endParaRPr lang="nl-BE"/>
          </a:p>
        </p:txBody>
      </p:sp>
      <p:sp>
        <p:nvSpPr>
          <p:cNvPr id="5" name="Tijdelijke aanduiding voor voettekst 4"/>
          <p:cNvSpPr>
            <a:spLocks noGrp="1"/>
          </p:cNvSpPr>
          <p:nvPr>
            <p:ph type="ftr" sz="quarter" idx="11"/>
          </p:nvPr>
        </p:nvSpPr>
        <p:spPr/>
        <p:txBody>
          <a:bodyPr/>
          <a:lstStyle/>
          <a:p>
            <a:endParaRPr lang="nl-BE"/>
          </a:p>
        </p:txBody>
      </p:sp>
      <p:sp>
        <p:nvSpPr>
          <p:cNvPr id="6" name="Tijdelijke aanduiding voor dianummer 5"/>
          <p:cNvSpPr>
            <a:spLocks noGrp="1"/>
          </p:cNvSpPr>
          <p:nvPr>
            <p:ph type="sldNum" sz="quarter" idx="12"/>
          </p:nvPr>
        </p:nvSpPr>
        <p:spPr/>
        <p:txBody>
          <a:bodyPr/>
          <a:lstStyle/>
          <a:p>
            <a:fld id="{F1006A4B-D609-4015-8E24-0551A3FF05BF}" type="slidenum">
              <a:rPr lang="nl-BE" smtClean="0"/>
              <a:t>‹nr.›</a:t>
            </a:fld>
            <a:endParaRPr lang="nl-BE"/>
          </a:p>
        </p:txBody>
      </p:sp>
    </p:spTree>
    <p:extLst>
      <p:ext uri="{BB962C8B-B14F-4D97-AF65-F5344CB8AC3E}">
        <p14:creationId xmlns:p14="http://schemas.microsoft.com/office/powerpoint/2010/main" val="1659023445"/>
      </p:ext>
    </p:extLst>
  </p:cSld>
  <p:clrMapOvr>
    <a:masterClrMapping/>
  </p:clrMapOvr>
  <p:transition spd="slow">
    <p:push dir="u"/>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jdelijke aanduiding voor titel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nl-NL"/>
              <a:t>Klik om de stijl te bewerken</a:t>
            </a:r>
            <a:endParaRPr lang="nl-BE"/>
          </a:p>
        </p:txBody>
      </p:sp>
      <p:sp>
        <p:nvSpPr>
          <p:cNvPr id="3" name="Tijdelijke aanduiding voor tekst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nl-NL"/>
              <a:t>Klik om de modelstijlen te bewerken</a:t>
            </a:r>
          </a:p>
          <a:p>
            <a:pPr lvl="1"/>
            <a:r>
              <a:rPr lang="nl-NL"/>
              <a:t>Tweede niveau</a:t>
            </a:r>
          </a:p>
          <a:p>
            <a:pPr lvl="2"/>
            <a:r>
              <a:rPr lang="nl-NL"/>
              <a:t>Derde niveau</a:t>
            </a:r>
          </a:p>
          <a:p>
            <a:pPr lvl="3"/>
            <a:r>
              <a:rPr lang="nl-NL"/>
              <a:t>Vierde niveau</a:t>
            </a:r>
          </a:p>
          <a:p>
            <a:pPr lvl="4"/>
            <a:r>
              <a:rPr lang="nl-NL"/>
              <a:t>Vijfde niveau</a:t>
            </a:r>
            <a:endParaRPr lang="nl-BE"/>
          </a:p>
        </p:txBody>
      </p:sp>
      <p:sp>
        <p:nvSpPr>
          <p:cNvPr id="4" name="Tijdelijke aanduiding voor datum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1CB899B-66D5-4981-A98D-284AE28D8DE4}" type="datetimeFigureOut">
              <a:rPr lang="nl-BE" smtClean="0"/>
              <a:t>14/09/2022</a:t>
            </a:fld>
            <a:endParaRPr lang="nl-BE"/>
          </a:p>
        </p:txBody>
      </p:sp>
      <p:sp>
        <p:nvSpPr>
          <p:cNvPr id="5" name="Tijdelijke aanduiding voor voettekst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nl-BE"/>
          </a:p>
        </p:txBody>
      </p:sp>
      <p:sp>
        <p:nvSpPr>
          <p:cNvPr id="6" name="Tijdelijke aanduiding voor dianumm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1006A4B-D609-4015-8E24-0551A3FF05BF}" type="slidenum">
              <a:rPr lang="nl-BE" smtClean="0"/>
              <a:t>‹nr.›</a:t>
            </a:fld>
            <a:endParaRPr lang="nl-BE"/>
          </a:p>
        </p:txBody>
      </p:sp>
    </p:spTree>
    <p:extLst>
      <p:ext uri="{BB962C8B-B14F-4D97-AF65-F5344CB8AC3E}">
        <p14:creationId xmlns:p14="http://schemas.microsoft.com/office/powerpoint/2010/main" val="184539274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ransition spd="slow">
    <p:push dir="u"/>
  </p:transition>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nl-B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0" y="309093"/>
            <a:ext cx="12192000" cy="1159099"/>
          </a:xfrm>
        </p:spPr>
        <p:txBody>
          <a:bodyPr/>
          <a:lstStyle/>
          <a:p>
            <a:r>
              <a:rPr lang="nl-BE" b="1" dirty="0">
                <a:latin typeface="Arial" panose="020B0604020202020204" pitchFamily="34" charset="0"/>
                <a:cs typeface="Arial" panose="020B0604020202020204" pitchFamily="34" charset="0"/>
              </a:rPr>
              <a:t>Griekse literatuur na Christus</a:t>
            </a:r>
          </a:p>
        </p:txBody>
      </p:sp>
      <p:pic>
        <p:nvPicPr>
          <p:cNvPr id="3074" name="Picture 2" descr="https://upload.wikimedia.org/wikipedia/commons/thumb/c/c7/Flag_of_the_Greek_Orthodox_Church.svg/600px-Flag_of_the_Greek_Orthodox_Church.svg.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171700" y="1468192"/>
            <a:ext cx="7848600" cy="52324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0638890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nodeType="clickEffect">
                                  <p:stCondLst>
                                    <p:cond delay="0"/>
                                  </p:stCondLst>
                                  <p:childTnLst>
                                    <p:set>
                                      <p:cBhvr>
                                        <p:cTn id="6" dur="1" fill="hold">
                                          <p:stCondLst>
                                            <p:cond delay="0"/>
                                          </p:stCondLst>
                                        </p:cTn>
                                        <p:tgtEl>
                                          <p:spTgt spid="3074"/>
                                        </p:tgtEl>
                                        <p:attrNameLst>
                                          <p:attrName>style.visibility</p:attrName>
                                        </p:attrNameLst>
                                      </p:cBhvr>
                                      <p:to>
                                        <p:strVal val="visible"/>
                                      </p:to>
                                    </p:set>
                                    <p:animEffect transition="in" filter="wipe(left)">
                                      <p:cBhvr>
                                        <p:cTn id="7" dur="500"/>
                                        <p:tgtEl>
                                          <p:spTgt spid="307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a:latin typeface="Arial" panose="020B0604020202020204" pitchFamily="34" charset="0"/>
                <a:cs typeface="Arial" panose="020B0604020202020204" pitchFamily="34" charset="0"/>
              </a:rPr>
              <a:t>Een stukje geschiedenis…</a:t>
            </a:r>
          </a:p>
        </p:txBody>
      </p:sp>
      <p:sp>
        <p:nvSpPr>
          <p:cNvPr id="3" name="Tijdelijke aanduiding voor inhoud 2"/>
          <p:cNvSpPr>
            <a:spLocks noGrp="1"/>
          </p:cNvSpPr>
          <p:nvPr>
            <p:ph idx="1"/>
          </p:nvPr>
        </p:nvSpPr>
        <p:spPr>
          <a:xfrm>
            <a:off x="838200" y="1825625"/>
            <a:ext cx="6116392" cy="4351338"/>
          </a:xfrm>
        </p:spPr>
        <p:txBody>
          <a:bodyPr/>
          <a:lstStyle/>
          <a:p>
            <a:r>
              <a:rPr lang="nl-BE" dirty="0">
                <a:latin typeface="Arial" panose="020B0604020202020204" pitchFamily="34" charset="0"/>
                <a:cs typeface="Arial" panose="020B0604020202020204" pitchFamily="34" charset="0"/>
              </a:rPr>
              <a:t>312: Edict van Milaan</a:t>
            </a:r>
          </a:p>
          <a:p>
            <a:pPr lvl="1"/>
            <a:r>
              <a:rPr lang="nl-BE" dirty="0">
                <a:latin typeface="Arial" panose="020B0604020202020204" pitchFamily="34" charset="0"/>
                <a:cs typeface="Arial" panose="020B0604020202020204" pitchFamily="34" charset="0"/>
              </a:rPr>
              <a:t>Het christendom wordt getolereerd</a:t>
            </a:r>
          </a:p>
          <a:p>
            <a:pPr lvl="1"/>
            <a:r>
              <a:rPr lang="nl-BE" dirty="0">
                <a:latin typeface="Arial" panose="020B0604020202020204" pitchFamily="34" charset="0"/>
                <a:cs typeface="Arial" panose="020B0604020202020204" pitchFamily="34" charset="0"/>
              </a:rPr>
              <a:t>Later toegeschreven aan keizer </a:t>
            </a:r>
            <a:r>
              <a:rPr lang="nl-BE" dirty="0" err="1">
                <a:latin typeface="Arial" panose="020B0604020202020204" pitchFamily="34" charset="0"/>
                <a:cs typeface="Arial" panose="020B0604020202020204" pitchFamily="34" charset="0"/>
              </a:rPr>
              <a:t>Konstantijn</a:t>
            </a:r>
            <a:r>
              <a:rPr lang="nl-BE" dirty="0">
                <a:latin typeface="Arial" panose="020B0604020202020204" pitchFamily="34" charset="0"/>
                <a:cs typeface="Arial" panose="020B0604020202020204" pitchFamily="34" charset="0"/>
              </a:rPr>
              <a:t> I de Grote</a:t>
            </a:r>
          </a:p>
          <a:p>
            <a:r>
              <a:rPr lang="nl-BE" dirty="0">
                <a:latin typeface="Arial" panose="020B0604020202020204" pitchFamily="34" charset="0"/>
                <a:cs typeface="Arial" panose="020B0604020202020204" pitchFamily="34" charset="0"/>
              </a:rPr>
              <a:t>395: splitsing West- en Oost-Romeinse rijk (Theodosius I)</a:t>
            </a:r>
          </a:p>
          <a:p>
            <a:r>
              <a:rPr lang="nl-BE" dirty="0">
                <a:latin typeface="Arial" panose="020B0604020202020204" pitchFamily="34" charset="0"/>
                <a:cs typeface="Arial" panose="020B0604020202020204" pitchFamily="34" charset="0"/>
              </a:rPr>
              <a:t>476: val van het West-Romeinse rijk</a:t>
            </a:r>
          </a:p>
          <a:p>
            <a:r>
              <a:rPr lang="nl-BE" dirty="0">
                <a:latin typeface="Arial" panose="020B0604020202020204" pitchFamily="34" charset="0"/>
                <a:cs typeface="Arial" panose="020B0604020202020204" pitchFamily="34" charset="0"/>
              </a:rPr>
              <a:t>En het Oost-Romeinse rijk?</a:t>
            </a:r>
          </a:p>
        </p:txBody>
      </p:sp>
      <p:pic>
        <p:nvPicPr>
          <p:cNvPr id="1026" name="Picture 2" descr="Kolossale buste van Constantijn in het Chiaramontimuseum (4e eeuw)."/>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894749" y="1367994"/>
            <a:ext cx="3459051" cy="5266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92160047"/>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026"/>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Afbeelding 5"/>
          <p:cNvPicPr>
            <a:picLocks noChangeAspect="1"/>
          </p:cNvPicPr>
          <p:nvPr/>
        </p:nvPicPr>
        <p:blipFill>
          <a:blip r:embed="rId2"/>
          <a:stretch>
            <a:fillRect/>
          </a:stretch>
        </p:blipFill>
        <p:spPr>
          <a:xfrm>
            <a:off x="248748" y="476519"/>
            <a:ext cx="11746393" cy="5808371"/>
          </a:xfrm>
          <a:prstGeom prst="rect">
            <a:avLst/>
          </a:prstGeom>
        </p:spPr>
      </p:pic>
    </p:spTree>
    <p:extLst>
      <p:ext uri="{BB962C8B-B14F-4D97-AF65-F5344CB8AC3E}">
        <p14:creationId xmlns:p14="http://schemas.microsoft.com/office/powerpoint/2010/main" val="2120467383"/>
      </p:ext>
    </p:extLst>
  </p:cSld>
  <p:clrMapOvr>
    <a:masterClrMapping/>
  </p:clrMapOvr>
  <p:transition spd="slow">
    <p:push dir="u"/>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a:latin typeface="Arial" panose="020B0604020202020204" pitchFamily="34" charset="0"/>
                <a:cs typeface="Arial" panose="020B0604020202020204" pitchFamily="34" charset="0"/>
              </a:rPr>
              <a:t>Een stukje geschiedenis…</a:t>
            </a:r>
          </a:p>
        </p:txBody>
      </p:sp>
      <p:sp>
        <p:nvSpPr>
          <p:cNvPr id="3" name="Tijdelijke aanduiding voor inhoud 2"/>
          <p:cNvSpPr>
            <a:spLocks noGrp="1"/>
          </p:cNvSpPr>
          <p:nvPr>
            <p:ph idx="1"/>
          </p:nvPr>
        </p:nvSpPr>
        <p:spPr>
          <a:xfrm>
            <a:off x="838200" y="1825625"/>
            <a:ext cx="6116392" cy="4351338"/>
          </a:xfrm>
        </p:spPr>
        <p:txBody>
          <a:bodyPr>
            <a:normAutofit/>
          </a:bodyPr>
          <a:lstStyle/>
          <a:p>
            <a:r>
              <a:rPr lang="nl-BE" dirty="0">
                <a:latin typeface="Arial" panose="020B0604020202020204" pitchFamily="34" charset="0"/>
                <a:cs typeface="Arial" panose="020B0604020202020204" pitchFamily="34" charset="0"/>
              </a:rPr>
              <a:t>Oost-Romeinse (“Byzantijnse”) rijk: nog tot 29 mei 1453</a:t>
            </a:r>
          </a:p>
          <a:p>
            <a:r>
              <a:rPr lang="nl-BE" dirty="0">
                <a:latin typeface="Arial" panose="020B0604020202020204" pitchFamily="34" charset="0"/>
                <a:cs typeface="Arial" panose="020B0604020202020204" pitchFamily="34" charset="0"/>
              </a:rPr>
              <a:t>Een paar keizers:</a:t>
            </a:r>
          </a:p>
          <a:p>
            <a:pPr lvl="1"/>
            <a:r>
              <a:rPr lang="nl-BE" dirty="0" err="1">
                <a:latin typeface="Arial" panose="020B0604020202020204" pitchFamily="34" charset="0"/>
                <a:cs typeface="Arial" panose="020B0604020202020204" pitchFamily="34" charset="0"/>
              </a:rPr>
              <a:t>Iustinianus</a:t>
            </a:r>
            <a:r>
              <a:rPr lang="nl-BE" dirty="0">
                <a:latin typeface="Arial" panose="020B0604020202020204" pitchFamily="34" charset="0"/>
                <a:cs typeface="Arial" panose="020B0604020202020204" pitchFamily="34" charset="0"/>
              </a:rPr>
              <a:t> I: 527 – 565</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Iustinus</a:t>
            </a:r>
            <a:r>
              <a:rPr lang="nl-BE" dirty="0">
                <a:latin typeface="Arial" panose="020B0604020202020204" pitchFamily="34" charset="0"/>
                <a:cs typeface="Arial" panose="020B0604020202020204" pitchFamily="34" charset="0"/>
              </a:rPr>
              <a:t> II: 565 – 578</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Tiberius</a:t>
            </a:r>
            <a:r>
              <a:rPr lang="nl-BE" dirty="0">
                <a:latin typeface="Arial" panose="020B0604020202020204" pitchFamily="34" charset="0"/>
                <a:cs typeface="Arial" panose="020B0604020202020204" pitchFamily="34" charset="0"/>
              </a:rPr>
              <a:t> I Constantijn: 578 – 582</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Mauricius</a:t>
            </a:r>
            <a:r>
              <a:rPr lang="nl-BE" dirty="0">
                <a:latin typeface="Arial" panose="020B0604020202020204" pitchFamily="34" charset="0"/>
                <a:cs typeface="Arial" panose="020B0604020202020204" pitchFamily="34" charset="0"/>
              </a:rPr>
              <a:t>: 582 – 602</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Phocas</a:t>
            </a:r>
            <a:r>
              <a:rPr lang="nl-BE" dirty="0">
                <a:latin typeface="Arial" panose="020B0604020202020204" pitchFamily="34" charset="0"/>
                <a:cs typeface="Arial" panose="020B0604020202020204" pitchFamily="34" charset="0"/>
              </a:rPr>
              <a:t>: 602 – 610</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Heraclius</a:t>
            </a:r>
            <a:r>
              <a:rPr lang="nl-BE" dirty="0">
                <a:latin typeface="Arial" panose="020B0604020202020204" pitchFamily="34" charset="0"/>
                <a:cs typeface="Arial" panose="020B0604020202020204" pitchFamily="34" charset="0"/>
              </a:rPr>
              <a:t>: 610 – 641</a:t>
            </a:r>
            <a:endParaRPr lang="nl-BE" sz="1600" dirty="0">
              <a:latin typeface="Arial" panose="020B0604020202020204" pitchFamily="34" charset="0"/>
              <a:cs typeface="Arial" panose="020B0604020202020204" pitchFamily="34" charset="0"/>
            </a:endParaRPr>
          </a:p>
        </p:txBody>
      </p:sp>
      <p:pic>
        <p:nvPicPr>
          <p:cNvPr id="2050" name="Picture 2" descr="https://upload.wikimedia.org/wikipedia/commons/thumb/8/89/Meister_von_San_Vitale_in_Ravenna.jpg/260px-Meister_von_San_Vitale_in_Ravenna.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456868" y="1384104"/>
            <a:ext cx="3896932" cy="527584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5648123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2050"/>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
                                            <p:txEl>
                                              <p:pRg st="4" end="4"/>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
                                            <p:txEl>
                                              <p:pRg st="6" end="6"/>
                                            </p:txEl>
                                          </p:spTgt>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a:latin typeface="Arial" panose="020B0604020202020204" pitchFamily="34" charset="0"/>
                <a:cs typeface="Arial" panose="020B0604020202020204" pitchFamily="34" charset="0"/>
              </a:rPr>
              <a:t>Onze auteur: </a:t>
            </a:r>
            <a:r>
              <a:rPr lang="nl-BE" dirty="0" err="1">
                <a:latin typeface="Arial" panose="020B0604020202020204" pitchFamily="34" charset="0"/>
                <a:cs typeface="Arial" panose="020B0604020202020204" pitchFamily="34" charset="0"/>
              </a:rPr>
              <a:t>Ἰωάννης</a:t>
            </a:r>
            <a:r>
              <a:rPr lang="nl-BE" dirty="0">
                <a:latin typeface="Arial" panose="020B0604020202020204" pitchFamily="34" charset="0"/>
                <a:cs typeface="Arial" panose="020B0604020202020204" pitchFamily="34" charset="0"/>
              </a:rPr>
              <a:t> </a:t>
            </a:r>
            <a:r>
              <a:rPr lang="nl-BE" dirty="0" err="1">
                <a:latin typeface="Arial" panose="020B0604020202020204" pitchFamily="34" charset="0"/>
                <a:cs typeface="Arial" panose="020B0604020202020204" pitchFamily="34" charset="0"/>
              </a:rPr>
              <a:t>Μόσχος</a:t>
            </a:r>
            <a:endParaRPr lang="nl-BE" dirty="0">
              <a:latin typeface="Arial" panose="020B0604020202020204" pitchFamily="34" charset="0"/>
              <a:cs typeface="Arial" panose="020B0604020202020204" pitchFamily="34" charset="0"/>
            </a:endParaRPr>
          </a:p>
        </p:txBody>
      </p:sp>
      <p:sp>
        <p:nvSpPr>
          <p:cNvPr id="3" name="Tijdelijke aanduiding voor inhoud 2"/>
          <p:cNvSpPr>
            <a:spLocks noGrp="1"/>
          </p:cNvSpPr>
          <p:nvPr>
            <p:ph idx="1"/>
          </p:nvPr>
        </p:nvSpPr>
        <p:spPr>
          <a:xfrm>
            <a:off x="838200" y="1825625"/>
            <a:ext cx="10289146" cy="4351338"/>
          </a:xfrm>
        </p:spPr>
        <p:txBody>
          <a:bodyPr>
            <a:normAutofit/>
          </a:bodyPr>
          <a:lstStyle/>
          <a:p>
            <a:r>
              <a:rPr lang="nl-BE" dirty="0">
                <a:latin typeface="Arial" panose="020B0604020202020204" pitchFamily="34" charset="0"/>
                <a:cs typeface="Arial" panose="020B0604020202020204" pitchFamily="34" charset="0"/>
              </a:rPr>
              <a:t>Monnik en heilige in de orthodoxe kerk (11 maart)</a:t>
            </a:r>
          </a:p>
          <a:p>
            <a:r>
              <a:rPr lang="nl-BE" dirty="0">
                <a:latin typeface="Arial" panose="020B0604020202020204" pitchFamily="34" charset="0"/>
                <a:cs typeface="Arial" panose="020B0604020202020204" pitchFamily="34" charset="0"/>
              </a:rPr>
              <a:t>Damascus, 550 – Rome, 619</a:t>
            </a:r>
          </a:p>
        </p:txBody>
      </p:sp>
    </p:spTree>
    <p:extLst>
      <p:ext uri="{BB962C8B-B14F-4D97-AF65-F5344CB8AC3E}">
        <p14:creationId xmlns:p14="http://schemas.microsoft.com/office/powerpoint/2010/main" val="2024197637"/>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Afbeelding 5"/>
          <p:cNvPicPr>
            <a:picLocks noChangeAspect="1"/>
          </p:cNvPicPr>
          <p:nvPr/>
        </p:nvPicPr>
        <p:blipFill>
          <a:blip r:embed="rId2"/>
          <a:stretch>
            <a:fillRect/>
          </a:stretch>
        </p:blipFill>
        <p:spPr>
          <a:xfrm>
            <a:off x="248748" y="476519"/>
            <a:ext cx="11746393" cy="5808371"/>
          </a:xfrm>
          <a:prstGeom prst="rect">
            <a:avLst/>
          </a:prstGeom>
        </p:spPr>
      </p:pic>
      <p:sp>
        <p:nvSpPr>
          <p:cNvPr id="2" name="Ovaal 1"/>
          <p:cNvSpPr/>
          <p:nvPr/>
        </p:nvSpPr>
        <p:spPr>
          <a:xfrm>
            <a:off x="9414456" y="3721994"/>
            <a:ext cx="1120462" cy="592429"/>
          </a:xfrm>
          <a:prstGeom prst="ellipse">
            <a:avLst/>
          </a:prstGeom>
          <a:noFill/>
          <a:ln w="762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BE"/>
          </a:p>
        </p:txBody>
      </p:sp>
    </p:spTree>
    <p:extLst>
      <p:ext uri="{BB962C8B-B14F-4D97-AF65-F5344CB8AC3E}">
        <p14:creationId xmlns:p14="http://schemas.microsoft.com/office/powerpoint/2010/main" val="3142610982"/>
      </p:ext>
    </p:extLst>
  </p:cSld>
  <p:clrMapOvr>
    <a:masterClrMapping/>
  </p:clrMapOvr>
  <p:transition spd="slow">
    <p:push dir="u"/>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a:latin typeface="Arial" panose="020B0604020202020204" pitchFamily="34" charset="0"/>
                <a:cs typeface="Arial" panose="020B0604020202020204" pitchFamily="34" charset="0"/>
              </a:rPr>
              <a:t>Onze auteur: </a:t>
            </a:r>
            <a:r>
              <a:rPr lang="nl-BE" dirty="0" err="1">
                <a:latin typeface="Arial" panose="020B0604020202020204" pitchFamily="34" charset="0"/>
                <a:cs typeface="Arial" panose="020B0604020202020204" pitchFamily="34" charset="0"/>
              </a:rPr>
              <a:t>Ἰωάννης</a:t>
            </a:r>
            <a:r>
              <a:rPr lang="nl-BE" dirty="0">
                <a:latin typeface="Arial" panose="020B0604020202020204" pitchFamily="34" charset="0"/>
                <a:cs typeface="Arial" panose="020B0604020202020204" pitchFamily="34" charset="0"/>
              </a:rPr>
              <a:t> </a:t>
            </a:r>
            <a:r>
              <a:rPr lang="nl-BE" dirty="0" err="1">
                <a:latin typeface="Arial" panose="020B0604020202020204" pitchFamily="34" charset="0"/>
                <a:cs typeface="Arial" panose="020B0604020202020204" pitchFamily="34" charset="0"/>
              </a:rPr>
              <a:t>Μόσχος</a:t>
            </a:r>
            <a:endParaRPr lang="nl-BE" dirty="0">
              <a:latin typeface="Arial" panose="020B0604020202020204" pitchFamily="34" charset="0"/>
              <a:cs typeface="Arial" panose="020B0604020202020204" pitchFamily="34" charset="0"/>
            </a:endParaRPr>
          </a:p>
        </p:txBody>
      </p:sp>
      <p:sp>
        <p:nvSpPr>
          <p:cNvPr id="3" name="Tijdelijke aanduiding voor inhoud 2"/>
          <p:cNvSpPr>
            <a:spLocks noGrp="1"/>
          </p:cNvSpPr>
          <p:nvPr>
            <p:ph idx="1"/>
          </p:nvPr>
        </p:nvSpPr>
        <p:spPr>
          <a:xfrm>
            <a:off x="838200" y="1825625"/>
            <a:ext cx="10289146" cy="4351338"/>
          </a:xfrm>
        </p:spPr>
        <p:txBody>
          <a:bodyPr>
            <a:normAutofit lnSpcReduction="10000"/>
          </a:bodyPr>
          <a:lstStyle/>
          <a:p>
            <a:r>
              <a:rPr lang="nl-BE" dirty="0">
                <a:latin typeface="Arial" panose="020B0604020202020204" pitchFamily="34" charset="0"/>
                <a:cs typeface="Arial" panose="020B0604020202020204" pitchFamily="34" charset="0"/>
              </a:rPr>
              <a:t>Monnik en heilige in de orthodoxe kerk (11 maart)</a:t>
            </a:r>
          </a:p>
          <a:p>
            <a:r>
              <a:rPr lang="nl-BE" dirty="0">
                <a:latin typeface="Arial" panose="020B0604020202020204" pitchFamily="34" charset="0"/>
                <a:cs typeface="Arial" panose="020B0604020202020204" pitchFamily="34" charset="0"/>
              </a:rPr>
              <a:t>Damascus, 550 – Rome, 619</a:t>
            </a:r>
          </a:p>
          <a:p>
            <a:r>
              <a:rPr lang="nl-BE" dirty="0">
                <a:latin typeface="Arial" panose="020B0604020202020204" pitchFamily="34" charset="0"/>
                <a:cs typeface="Arial" panose="020B0604020202020204" pitchFamily="34" charset="0"/>
              </a:rPr>
              <a:t>Cf. de keizers:</a:t>
            </a:r>
          </a:p>
          <a:p>
            <a:pPr lvl="1"/>
            <a:r>
              <a:rPr lang="nl-BE" dirty="0" err="1">
                <a:latin typeface="Arial" panose="020B0604020202020204" pitchFamily="34" charset="0"/>
                <a:cs typeface="Arial" panose="020B0604020202020204" pitchFamily="34" charset="0"/>
              </a:rPr>
              <a:t>Iustinianus</a:t>
            </a:r>
            <a:r>
              <a:rPr lang="nl-BE" dirty="0">
                <a:latin typeface="Arial" panose="020B0604020202020204" pitchFamily="34" charset="0"/>
                <a:cs typeface="Arial" panose="020B0604020202020204" pitchFamily="34" charset="0"/>
              </a:rPr>
              <a:t> I: 527 – 565</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Iustinus</a:t>
            </a:r>
            <a:r>
              <a:rPr lang="nl-BE" dirty="0">
                <a:latin typeface="Arial" panose="020B0604020202020204" pitchFamily="34" charset="0"/>
                <a:cs typeface="Arial" panose="020B0604020202020204" pitchFamily="34" charset="0"/>
              </a:rPr>
              <a:t> II: 565 – 578</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Tiberius</a:t>
            </a:r>
            <a:r>
              <a:rPr lang="nl-BE" dirty="0">
                <a:latin typeface="Arial" panose="020B0604020202020204" pitchFamily="34" charset="0"/>
                <a:cs typeface="Arial" panose="020B0604020202020204" pitchFamily="34" charset="0"/>
              </a:rPr>
              <a:t> I Constantijn: 578 – 582</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Mauricius</a:t>
            </a:r>
            <a:r>
              <a:rPr lang="nl-BE" dirty="0">
                <a:latin typeface="Arial" panose="020B0604020202020204" pitchFamily="34" charset="0"/>
                <a:cs typeface="Arial" panose="020B0604020202020204" pitchFamily="34" charset="0"/>
              </a:rPr>
              <a:t>: 582 – 602</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Phocas</a:t>
            </a:r>
            <a:r>
              <a:rPr lang="nl-BE" dirty="0">
                <a:latin typeface="Arial" panose="020B0604020202020204" pitchFamily="34" charset="0"/>
                <a:cs typeface="Arial" panose="020B0604020202020204" pitchFamily="34" charset="0"/>
              </a:rPr>
              <a:t>: 602 – 610</a:t>
            </a:r>
            <a:endParaRPr lang="nl-BE" sz="1600" dirty="0">
              <a:latin typeface="Arial" panose="020B0604020202020204" pitchFamily="34" charset="0"/>
              <a:cs typeface="Arial" panose="020B0604020202020204" pitchFamily="34" charset="0"/>
            </a:endParaRPr>
          </a:p>
          <a:p>
            <a:pPr lvl="1"/>
            <a:r>
              <a:rPr lang="nl-BE" dirty="0" err="1">
                <a:latin typeface="Arial" panose="020B0604020202020204" pitchFamily="34" charset="0"/>
                <a:cs typeface="Arial" panose="020B0604020202020204" pitchFamily="34" charset="0"/>
              </a:rPr>
              <a:t>Heraclius</a:t>
            </a:r>
            <a:r>
              <a:rPr lang="nl-BE" dirty="0">
                <a:latin typeface="Arial" panose="020B0604020202020204" pitchFamily="34" charset="0"/>
                <a:cs typeface="Arial" panose="020B0604020202020204" pitchFamily="34" charset="0"/>
              </a:rPr>
              <a:t>: 610 – 641</a:t>
            </a:r>
            <a:endParaRPr lang="nl-BE" sz="1600" dirty="0">
              <a:latin typeface="Arial" panose="020B0604020202020204" pitchFamily="34" charset="0"/>
              <a:cs typeface="Arial" panose="020B0604020202020204" pitchFamily="34" charset="0"/>
            </a:endParaRPr>
          </a:p>
          <a:p>
            <a:r>
              <a:rPr lang="nl-BE" dirty="0" err="1">
                <a:latin typeface="Arial" panose="020B0604020202020204" pitchFamily="34" charset="0"/>
                <a:cs typeface="Arial" panose="020B0604020202020204" pitchFamily="34" charset="0"/>
              </a:rPr>
              <a:t>Μόσχος</a:t>
            </a:r>
            <a:r>
              <a:rPr lang="nl-BE" dirty="0">
                <a:latin typeface="Arial" panose="020B0604020202020204" pitchFamily="34" charset="0"/>
                <a:cs typeface="Arial" panose="020B0604020202020204" pitchFamily="34" charset="0"/>
              </a:rPr>
              <a:t>: “jonge twijg”, “kalf”</a:t>
            </a:r>
          </a:p>
        </p:txBody>
      </p:sp>
    </p:spTree>
    <p:extLst>
      <p:ext uri="{BB962C8B-B14F-4D97-AF65-F5344CB8AC3E}">
        <p14:creationId xmlns:p14="http://schemas.microsoft.com/office/powerpoint/2010/main" val="185090531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3" end="3"/>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5" end="5"/>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7" end="7"/>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a:latin typeface="Arial" panose="020B0604020202020204" pitchFamily="34" charset="0"/>
                <a:cs typeface="Arial" panose="020B0604020202020204" pitchFamily="34" charset="0"/>
              </a:rPr>
              <a:t>Zijn werk: </a:t>
            </a:r>
            <a:r>
              <a:rPr lang="nl-BE" dirty="0" err="1">
                <a:latin typeface="Arial" panose="020B0604020202020204" pitchFamily="34" charset="0"/>
                <a:cs typeface="Arial" panose="020B0604020202020204" pitchFamily="34" charset="0"/>
              </a:rPr>
              <a:t>Λειμών</a:t>
            </a:r>
            <a:endParaRPr lang="nl-BE" dirty="0">
              <a:latin typeface="Arial" panose="020B0604020202020204" pitchFamily="34" charset="0"/>
              <a:cs typeface="Arial" panose="020B0604020202020204" pitchFamily="34" charset="0"/>
            </a:endParaRPr>
          </a:p>
        </p:txBody>
      </p:sp>
      <p:sp>
        <p:nvSpPr>
          <p:cNvPr id="3" name="Tijdelijke aanduiding voor inhoud 2"/>
          <p:cNvSpPr>
            <a:spLocks noGrp="1"/>
          </p:cNvSpPr>
          <p:nvPr>
            <p:ph idx="1"/>
          </p:nvPr>
        </p:nvSpPr>
        <p:spPr>
          <a:xfrm>
            <a:off x="838200" y="1825624"/>
            <a:ext cx="10289146" cy="4845631"/>
          </a:xfrm>
        </p:spPr>
        <p:txBody>
          <a:bodyPr>
            <a:normAutofit/>
          </a:bodyPr>
          <a:lstStyle/>
          <a:p>
            <a:r>
              <a:rPr lang="nl-BE" i="1" dirty="0" err="1">
                <a:latin typeface="Arial" panose="020B0604020202020204" pitchFamily="34" charset="0"/>
                <a:cs typeface="Arial" panose="020B0604020202020204" pitchFamily="34" charset="0"/>
              </a:rPr>
              <a:t>Pratum</a:t>
            </a:r>
            <a:r>
              <a:rPr lang="nl-BE" i="1" dirty="0">
                <a:latin typeface="Arial" panose="020B0604020202020204" pitchFamily="34" charset="0"/>
                <a:cs typeface="Arial" panose="020B0604020202020204" pitchFamily="34" charset="0"/>
              </a:rPr>
              <a:t> </a:t>
            </a:r>
            <a:r>
              <a:rPr lang="nl-BE" i="1" dirty="0" err="1">
                <a:latin typeface="Arial" panose="020B0604020202020204" pitchFamily="34" charset="0"/>
                <a:cs typeface="Arial" panose="020B0604020202020204" pitchFamily="34" charset="0"/>
              </a:rPr>
              <a:t>Spirituale</a:t>
            </a:r>
            <a:endParaRPr lang="nl-BE" i="1" dirty="0">
              <a:latin typeface="Arial" panose="020B0604020202020204" pitchFamily="34" charset="0"/>
              <a:cs typeface="Arial" panose="020B0604020202020204" pitchFamily="34" charset="0"/>
            </a:endParaRPr>
          </a:p>
          <a:p>
            <a:r>
              <a:rPr lang="nl-BE" dirty="0">
                <a:latin typeface="Arial" panose="020B0604020202020204" pitchFamily="34" charset="0"/>
                <a:cs typeface="Arial" panose="020B0604020202020204" pitchFamily="34" charset="0"/>
              </a:rPr>
              <a:t>Reden: “de verkwikking en het fijne aroma van het werk”</a:t>
            </a:r>
          </a:p>
          <a:p>
            <a:r>
              <a:rPr lang="nl-BE" dirty="0">
                <a:latin typeface="Arial" panose="020B0604020202020204" pitchFamily="34" charset="0"/>
                <a:cs typeface="Arial" panose="020B0604020202020204" pitchFamily="34" charset="0"/>
              </a:rPr>
              <a:t>Verzameling wonderverhalen en anekdotes over: </a:t>
            </a:r>
          </a:p>
          <a:p>
            <a:pPr lvl="1"/>
            <a:r>
              <a:rPr lang="nl-BE" dirty="0">
                <a:latin typeface="Arial" panose="020B0604020202020204" pitchFamily="34" charset="0"/>
                <a:cs typeface="Arial" panose="020B0604020202020204" pitchFamily="34" charset="0"/>
              </a:rPr>
              <a:t>monniken</a:t>
            </a:r>
          </a:p>
          <a:p>
            <a:pPr lvl="1"/>
            <a:r>
              <a:rPr lang="nl-BE" dirty="0">
                <a:latin typeface="Arial" panose="020B0604020202020204" pitchFamily="34" charset="0"/>
                <a:cs typeface="Arial" panose="020B0604020202020204" pitchFamily="34" charset="0"/>
              </a:rPr>
              <a:t>kluizenaars</a:t>
            </a:r>
          </a:p>
          <a:p>
            <a:pPr lvl="1"/>
            <a:r>
              <a:rPr lang="nl-BE" dirty="0">
                <a:latin typeface="Arial" panose="020B0604020202020204" pitchFamily="34" charset="0"/>
                <a:cs typeface="Arial" panose="020B0604020202020204" pitchFamily="34" charset="0"/>
              </a:rPr>
              <a:t>bekeerlingen</a:t>
            </a:r>
          </a:p>
          <a:p>
            <a:pPr lvl="1"/>
            <a:r>
              <a:rPr lang="nl-BE" dirty="0">
                <a:latin typeface="Arial" panose="020B0604020202020204" pitchFamily="34" charset="0"/>
                <a:cs typeface="Arial" panose="020B0604020202020204" pitchFamily="34" charset="0"/>
              </a:rPr>
              <a:t>wonderen</a:t>
            </a:r>
          </a:p>
          <a:p>
            <a:pPr lvl="1"/>
            <a:r>
              <a:rPr lang="nl-BE" dirty="0">
                <a:latin typeface="Arial" panose="020B0604020202020204" pitchFamily="34" charset="0"/>
                <a:cs typeface="Arial" panose="020B0604020202020204" pitchFamily="34" charset="0"/>
              </a:rPr>
              <a:t>…</a:t>
            </a:r>
          </a:p>
          <a:p>
            <a:r>
              <a:rPr lang="nl-BE" dirty="0">
                <a:latin typeface="Arial" panose="020B0604020202020204" pitchFamily="34" charset="0"/>
                <a:cs typeface="Arial" panose="020B0604020202020204" pitchFamily="34" charset="0"/>
              </a:rPr>
              <a:t>Moraliserend</a:t>
            </a:r>
          </a:p>
          <a:p>
            <a:r>
              <a:rPr lang="nl-BE" dirty="0">
                <a:latin typeface="Arial" panose="020B0604020202020204" pitchFamily="34" charset="0"/>
                <a:cs typeface="Arial" panose="020B0604020202020204" pitchFamily="34" charset="0"/>
              </a:rPr>
              <a:t>Zeer populair</a:t>
            </a:r>
          </a:p>
        </p:txBody>
      </p:sp>
      <p:pic>
        <p:nvPicPr>
          <p:cNvPr id="11266" name="Picture 2" descr="https://poietes.files.wordpress.com/2009/07/life-of-brian.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96000" y="3448205"/>
            <a:ext cx="4854598" cy="306318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91570528"/>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11266"/>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grpId="0" nodeType="clickEffect">
                                  <p:stCondLst>
                                    <p:cond delay="0"/>
                                  </p:stCondLst>
                                  <p:childTnLst>
                                    <p:set>
                                      <p:cBhvr>
                                        <p:cTn id="46"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err="1">
                <a:latin typeface="Arial" panose="020B0604020202020204" pitchFamily="34" charset="0"/>
                <a:cs typeface="Arial" panose="020B0604020202020204" pitchFamily="34" charset="0"/>
              </a:rPr>
              <a:t>Λειμών</a:t>
            </a:r>
            <a:r>
              <a:rPr lang="nl-BE" dirty="0">
                <a:latin typeface="Arial" panose="020B0604020202020204" pitchFamily="34" charset="0"/>
                <a:cs typeface="Arial" panose="020B0604020202020204" pitchFamily="34" charset="0"/>
              </a:rPr>
              <a:t>: lectuur van enkele fragmenten</a:t>
            </a:r>
          </a:p>
        </p:txBody>
      </p:sp>
      <p:sp>
        <p:nvSpPr>
          <p:cNvPr id="3" name="Tijdelijke aanduiding voor inhoud 2"/>
          <p:cNvSpPr>
            <a:spLocks noGrp="1"/>
          </p:cNvSpPr>
          <p:nvPr>
            <p:ph idx="1"/>
          </p:nvPr>
        </p:nvSpPr>
        <p:spPr>
          <a:xfrm>
            <a:off x="838200" y="1825624"/>
            <a:ext cx="10289146" cy="4845631"/>
          </a:xfrm>
        </p:spPr>
        <p:txBody>
          <a:bodyPr>
            <a:normAutofit/>
          </a:bodyPr>
          <a:lstStyle/>
          <a:p>
            <a:pPr marL="0" indent="0">
              <a:buNone/>
            </a:pPr>
            <a:r>
              <a:rPr lang="nl-BE" dirty="0"/>
              <a:t>XIII.</a:t>
            </a:r>
          </a:p>
          <a:p>
            <a:pPr marL="0" indent="0">
              <a:buNone/>
            </a:pPr>
            <a:r>
              <a:rPr lang="nl-BE" dirty="0"/>
              <a:t> </a:t>
            </a:r>
            <a:r>
              <a:rPr lang="nl-BE" dirty="0" err="1"/>
              <a:t>Ἔλεγον</a:t>
            </a:r>
            <a:r>
              <a:rPr lang="nl-BE" dirty="0"/>
              <a:t> π</a:t>
            </a:r>
            <a:r>
              <a:rPr lang="nl-BE" dirty="0" err="1"/>
              <a:t>ερὶ</a:t>
            </a:r>
            <a:r>
              <a:rPr lang="nl-BE" dirty="0"/>
              <a:t> </a:t>
            </a:r>
            <a:r>
              <a:rPr lang="nl-BE" dirty="0" err="1"/>
              <a:t>τοῦ</a:t>
            </a:r>
            <a:r>
              <a:rPr lang="nl-BE" dirty="0"/>
              <a:t> ἀββᾶ </a:t>
            </a:r>
            <a:r>
              <a:rPr lang="nl-BE" dirty="0" err="1"/>
              <a:t>Μάρκου</a:t>
            </a:r>
            <a:r>
              <a:rPr lang="nl-BE" dirty="0"/>
              <a:t> </a:t>
            </a:r>
            <a:r>
              <a:rPr lang="nl-BE" dirty="0" err="1"/>
              <a:t>τοῦ</a:t>
            </a:r>
            <a:r>
              <a:rPr lang="nl-BE" dirty="0"/>
              <a:t> </a:t>
            </a:r>
            <a:r>
              <a:rPr lang="nl-BE" dirty="0" err="1"/>
              <a:t>ἀν</a:t>
            </a:r>
            <a:r>
              <a:rPr lang="nl-BE" dirty="0"/>
              <a:t>αχωρητοῦ (οὗτος δὲ ἐκάθητο πλησίον τῆς μονῆς τοῦ Πενθουκλᾶ), ὅτι ἐπὶ ἑξήκοντα ἐννέα ἔτη ταύτην ἔσχεν τὴν ἐργασίαν, τὰς ἑβδομάδας νηστεύων, ὥστε νομίζειν τινὰς, ὅτι ἄσαρκός ἐστιν. </a:t>
            </a:r>
            <a:r>
              <a:rPr lang="nl-BE" dirty="0" err="1"/>
              <a:t>Ἠργάζετο</a:t>
            </a:r>
            <a:r>
              <a:rPr lang="nl-BE" dirty="0"/>
              <a:t> </a:t>
            </a:r>
            <a:r>
              <a:rPr lang="nl-BE" dirty="0" err="1"/>
              <a:t>δὲ</a:t>
            </a:r>
            <a:r>
              <a:rPr lang="nl-BE" dirty="0"/>
              <a:t> </a:t>
            </a:r>
            <a:r>
              <a:rPr lang="nl-BE" dirty="0" err="1"/>
              <a:t>νύκτ</a:t>
            </a:r>
            <a:r>
              <a:rPr lang="nl-BE" dirty="0"/>
              <a:t>α καὶ ἡμέραν περὶ τῶν ἐπαγγελιῶν τοῦ Χριστοῦ, καὶ ἐδίδου αὐτὰς πτωχοῖς, οὐδὲ παρά τινος ἔλαβεν τιποτοῦν· περὶ τούτου ἀκούσαντες φιλόχριστοι ἦλθον δοῦναι αὐτῷ τὴν ἀγάπην· ὁ δὲ ἔλεγεν· “Οὐ λαμβάνω· τὸ γὰρ ἐμὸν χείρεργον τρέφει με, καὶ τοὺς ἐρχομένους πρός με διὰ τὸν Θεόν.”</a:t>
            </a:r>
          </a:p>
          <a:p>
            <a:pPr marL="0" indent="0">
              <a:buNone/>
            </a:pPr>
            <a:endParaRPr lang="nl-BE"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298225303"/>
      </p:ext>
    </p:extLst>
  </p:cSld>
  <p:clrMapOvr>
    <a:masterClrMapping/>
  </p:clrMapOvr>
  <p:transition spd="slow">
    <p:push dir="u"/>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err="1">
                <a:latin typeface="Arial" panose="020B0604020202020204" pitchFamily="34" charset="0"/>
                <a:cs typeface="Arial" panose="020B0604020202020204" pitchFamily="34" charset="0"/>
              </a:rPr>
              <a:t>Λειμών</a:t>
            </a:r>
            <a:r>
              <a:rPr lang="nl-BE" dirty="0">
                <a:latin typeface="Arial" panose="020B0604020202020204" pitchFamily="34" charset="0"/>
                <a:cs typeface="Arial" panose="020B0604020202020204" pitchFamily="34" charset="0"/>
              </a:rPr>
              <a:t>: lectuur van enkele fragmenten</a:t>
            </a:r>
          </a:p>
        </p:txBody>
      </p:sp>
      <p:sp>
        <p:nvSpPr>
          <p:cNvPr id="3" name="Tijdelijke aanduiding voor inhoud 2"/>
          <p:cNvSpPr>
            <a:spLocks noGrp="1"/>
          </p:cNvSpPr>
          <p:nvPr>
            <p:ph idx="1"/>
          </p:nvPr>
        </p:nvSpPr>
        <p:spPr>
          <a:xfrm>
            <a:off x="838200" y="1825624"/>
            <a:ext cx="10289146" cy="4845631"/>
          </a:xfrm>
        </p:spPr>
        <p:txBody>
          <a:bodyPr>
            <a:normAutofit/>
          </a:bodyPr>
          <a:lstStyle/>
          <a:p>
            <a:pPr marL="0" indent="0">
              <a:buNone/>
            </a:pPr>
            <a:r>
              <a:rPr lang="nl-BE" dirty="0"/>
              <a:t>XIV.</a:t>
            </a:r>
          </a:p>
          <a:p>
            <a:pPr marL="0" indent="0">
              <a:buNone/>
            </a:pPr>
            <a:r>
              <a:rPr lang="nl-BE" dirty="0"/>
              <a:t>Ὁ ἀββ</a:t>
            </a:r>
            <a:r>
              <a:rPr lang="nl-BE" dirty="0" err="1"/>
              <a:t>ᾶς</a:t>
            </a:r>
            <a:r>
              <a:rPr lang="nl-BE" dirty="0"/>
              <a:t> </a:t>
            </a:r>
            <a:r>
              <a:rPr lang="nl-BE" dirty="0" err="1"/>
              <a:t>Πολυχρόνιος</a:t>
            </a:r>
            <a:r>
              <a:rPr lang="nl-BE" dirty="0"/>
              <a:t> π</a:t>
            </a:r>
            <a:r>
              <a:rPr lang="nl-BE" dirty="0" err="1"/>
              <a:t>άλιν</a:t>
            </a:r>
            <a:r>
              <a:rPr lang="nl-BE" dirty="0"/>
              <a:t> </a:t>
            </a:r>
            <a:r>
              <a:rPr lang="nl-BE" dirty="0" err="1"/>
              <a:t>ἡμῖν</a:t>
            </a:r>
            <a:r>
              <a:rPr lang="nl-BE" dirty="0"/>
              <a:t> </a:t>
            </a:r>
            <a:r>
              <a:rPr lang="nl-BE" dirty="0" err="1"/>
              <a:t>διηγήσ</a:t>
            </a:r>
            <a:r>
              <a:rPr lang="nl-BE" dirty="0"/>
              <a:t>ατο, ἡμῖν λέγων, ὅτι “Ἐν τῷ κοινοβίῳ τοῦ Πενθουκλᾶ, ἀδελφὸς ἦν πάνυ προσέχων αὑτὸν, καὶ ἀσκητής. Ἐπ</a:t>
            </a:r>
            <a:r>
              <a:rPr lang="nl-BE" dirty="0" err="1"/>
              <a:t>ολεμήθη</a:t>
            </a:r>
            <a:r>
              <a:rPr lang="nl-BE" dirty="0"/>
              <a:t> </a:t>
            </a:r>
            <a:r>
              <a:rPr lang="nl-BE" dirty="0" err="1"/>
              <a:t>δὲ</a:t>
            </a:r>
            <a:r>
              <a:rPr lang="nl-BE" dirty="0"/>
              <a:t> </a:t>
            </a:r>
            <a:r>
              <a:rPr lang="nl-BE" dirty="0" err="1"/>
              <a:t>εἰς</a:t>
            </a:r>
            <a:r>
              <a:rPr lang="nl-BE" dirty="0"/>
              <a:t> π</a:t>
            </a:r>
            <a:r>
              <a:rPr lang="nl-BE" dirty="0" err="1"/>
              <a:t>ορνεί</a:t>
            </a:r>
            <a:r>
              <a:rPr lang="nl-BE" dirty="0"/>
              <a:t>αν, καὶ μὴ εἰσενεγκὼν τὸν πόλεμον, ἐξῆλθεν τοῦ μοναστηρίου, καὶ ἀπῆλθεν εἰς Ἱεριχὼ πληρῶσαι τὴν ἐπιθυμίαν αὐτοῦ. Καὶ </a:t>
            </a:r>
            <a:r>
              <a:rPr lang="nl-BE" dirty="0" err="1"/>
              <a:t>ὡς</a:t>
            </a:r>
            <a:r>
              <a:rPr lang="nl-BE" dirty="0"/>
              <a:t> </a:t>
            </a:r>
            <a:r>
              <a:rPr lang="nl-BE" dirty="0" err="1"/>
              <a:t>εἰσῆλθεν</a:t>
            </a:r>
            <a:r>
              <a:rPr lang="nl-BE" dirty="0"/>
              <a:t> </a:t>
            </a:r>
            <a:r>
              <a:rPr lang="nl-BE" dirty="0" err="1"/>
              <a:t>εἰς</a:t>
            </a:r>
            <a:r>
              <a:rPr lang="nl-BE" dirty="0"/>
              <a:t> </a:t>
            </a:r>
            <a:r>
              <a:rPr lang="nl-BE" dirty="0" err="1"/>
              <a:t>τὸ</a:t>
            </a:r>
            <a:r>
              <a:rPr lang="nl-BE" dirty="0"/>
              <a:t> κατα</a:t>
            </a:r>
            <a:r>
              <a:rPr lang="nl-BE" dirty="0" err="1"/>
              <a:t>γώγιον</a:t>
            </a:r>
            <a:r>
              <a:rPr lang="nl-BE" dirty="0"/>
              <a:t> </a:t>
            </a:r>
            <a:r>
              <a:rPr lang="nl-BE" dirty="0" err="1"/>
              <a:t>τῆς</a:t>
            </a:r>
            <a:r>
              <a:rPr lang="nl-BE" dirty="0"/>
              <a:t> π</a:t>
            </a:r>
            <a:r>
              <a:rPr lang="nl-BE" dirty="0" err="1"/>
              <a:t>ορνεί</a:t>
            </a:r>
            <a:r>
              <a:rPr lang="nl-BE" dirty="0"/>
              <a:t>ας, εὐθέως ἐλεπρώθη ὅλως· καὶ θεασάμενος ἑαυτὸν ἐν τοιούτῳ σχήματι, εὐθέως ἐπέστρεψεν εἰς τὸ μοναστήριον αὐτοῦ, εὐχαριστῶν τῷ Θεῷ, καὶ λέγων, ὅτι ‘Ὁ Θεὸς ἐπήγαγέν μοι τὴν τοιαύτην νόσον, ἵνα ἡ ψυχή μου σωθῇ. Καὶ </a:t>
            </a:r>
            <a:r>
              <a:rPr lang="nl-BE" dirty="0" err="1"/>
              <a:t>μεγάλως</a:t>
            </a:r>
            <a:r>
              <a:rPr lang="nl-BE" dirty="0"/>
              <a:t> </a:t>
            </a:r>
            <a:r>
              <a:rPr lang="nl-BE" dirty="0" err="1"/>
              <a:t>ἐδόξ</a:t>
            </a:r>
            <a:r>
              <a:rPr lang="nl-BE" dirty="0"/>
              <a:t>αζεν τὸν Θεόν.’”</a:t>
            </a:r>
          </a:p>
        </p:txBody>
      </p:sp>
    </p:spTree>
    <p:extLst>
      <p:ext uri="{BB962C8B-B14F-4D97-AF65-F5344CB8AC3E}">
        <p14:creationId xmlns:p14="http://schemas.microsoft.com/office/powerpoint/2010/main" val="2327220376"/>
      </p:ext>
    </p:extLst>
  </p:cSld>
  <p:clrMapOvr>
    <a:masterClrMapping/>
  </p:clrMapOvr>
  <p:transition spd="slow">
    <p:push dir="u"/>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err="1">
                <a:latin typeface="Arial" panose="020B0604020202020204" pitchFamily="34" charset="0"/>
                <a:cs typeface="Arial" panose="020B0604020202020204" pitchFamily="34" charset="0"/>
              </a:rPr>
              <a:t>Λειμών</a:t>
            </a:r>
            <a:r>
              <a:rPr lang="nl-BE" dirty="0">
                <a:latin typeface="Arial" panose="020B0604020202020204" pitchFamily="34" charset="0"/>
                <a:cs typeface="Arial" panose="020B0604020202020204" pitchFamily="34" charset="0"/>
              </a:rPr>
              <a:t>: lectuur van enkele fragmenten</a:t>
            </a:r>
          </a:p>
        </p:txBody>
      </p:sp>
      <p:sp>
        <p:nvSpPr>
          <p:cNvPr id="3" name="Tijdelijke aanduiding voor inhoud 2"/>
          <p:cNvSpPr>
            <a:spLocks noGrp="1"/>
          </p:cNvSpPr>
          <p:nvPr>
            <p:ph idx="1"/>
          </p:nvPr>
        </p:nvSpPr>
        <p:spPr>
          <a:xfrm>
            <a:off x="838200" y="1825624"/>
            <a:ext cx="10289146" cy="4845631"/>
          </a:xfrm>
        </p:spPr>
        <p:txBody>
          <a:bodyPr>
            <a:normAutofit/>
          </a:bodyPr>
          <a:lstStyle/>
          <a:p>
            <a:pPr marL="0" indent="0">
              <a:buNone/>
            </a:pPr>
            <a:r>
              <a:rPr lang="nl-BE" dirty="0"/>
              <a:t>XXXI. </a:t>
            </a:r>
          </a:p>
          <a:p>
            <a:pPr marL="0" indent="0">
              <a:buNone/>
            </a:pPr>
            <a:r>
              <a:rPr lang="nl-BE" dirty="0" err="1"/>
              <a:t>Δύο</a:t>
            </a:r>
            <a:r>
              <a:rPr lang="nl-BE" dirty="0"/>
              <a:t> </a:t>
            </a:r>
            <a:r>
              <a:rPr lang="nl-BE" dirty="0" err="1"/>
              <a:t>τινὲς</a:t>
            </a:r>
            <a:r>
              <a:rPr lang="nl-BE" dirty="0"/>
              <a:t> </a:t>
            </a:r>
            <a:r>
              <a:rPr lang="nl-BE" dirty="0" err="1"/>
              <a:t>τῶν</a:t>
            </a:r>
            <a:r>
              <a:rPr lang="nl-BE" dirty="0"/>
              <a:t> </a:t>
            </a:r>
            <a:r>
              <a:rPr lang="nl-BE" dirty="0" err="1"/>
              <a:t>γερόντων</a:t>
            </a:r>
            <a:r>
              <a:rPr lang="nl-BE" dirty="0"/>
              <a:t> ἀπ</a:t>
            </a:r>
            <a:r>
              <a:rPr lang="nl-BE" dirty="0" err="1"/>
              <a:t>ήρχοντο</a:t>
            </a:r>
            <a:r>
              <a:rPr lang="nl-BE" dirty="0"/>
              <a:t> ἀπὸ </a:t>
            </a:r>
            <a:r>
              <a:rPr lang="nl-BE" dirty="0" err="1"/>
              <a:t>Αἰγῶν</a:t>
            </a:r>
            <a:r>
              <a:rPr lang="nl-BE" dirty="0"/>
              <a:t> </a:t>
            </a:r>
            <a:r>
              <a:rPr lang="nl-BE" dirty="0" err="1"/>
              <a:t>εἰς</a:t>
            </a:r>
            <a:r>
              <a:rPr lang="nl-BE" dirty="0"/>
              <a:t> Τα</a:t>
            </a:r>
            <a:r>
              <a:rPr lang="nl-BE" dirty="0" err="1"/>
              <a:t>ρσὸν</a:t>
            </a:r>
            <a:r>
              <a:rPr lang="nl-BE" dirty="0"/>
              <a:t> </a:t>
            </a:r>
            <a:r>
              <a:rPr lang="nl-BE" dirty="0" err="1"/>
              <a:t>τῆς</a:t>
            </a:r>
            <a:r>
              <a:rPr lang="nl-BE" dirty="0"/>
              <a:t> </a:t>
            </a:r>
            <a:r>
              <a:rPr lang="nl-BE" dirty="0" err="1"/>
              <a:t>Κιλικί</a:t>
            </a:r>
            <a:r>
              <a:rPr lang="nl-BE" dirty="0"/>
              <a:t>ας· καὶ ἐλθόντες εἰς πανδοχεῖον κατ’ οἰκονομίαν Θεοῦ, ἐφ’ ᾧ ἀναπαῆναι αὐτοὺς (ἦν γὰρ καύσων), εὗρον ἐκεῖ τρεῖς νεωτέρους ἀπερχομένους εἰς Αἴγας, ἔχοντας μεθ’ ἑαυτῶν μίαν πόρνην. </a:t>
            </a:r>
            <a:r>
              <a:rPr lang="nl-BE" dirty="0" err="1"/>
              <a:t>Οἱ</a:t>
            </a:r>
            <a:r>
              <a:rPr lang="nl-BE" dirty="0"/>
              <a:t> </a:t>
            </a:r>
            <a:r>
              <a:rPr lang="nl-BE" dirty="0" err="1"/>
              <a:t>οὖν</a:t>
            </a:r>
            <a:r>
              <a:rPr lang="nl-BE" dirty="0"/>
              <a:t> </a:t>
            </a:r>
            <a:r>
              <a:rPr lang="nl-BE" dirty="0" err="1"/>
              <a:t>γέροντες</a:t>
            </a:r>
            <a:r>
              <a:rPr lang="nl-BE" dirty="0"/>
              <a:t> </a:t>
            </a:r>
            <a:r>
              <a:rPr lang="nl-BE" dirty="0" err="1"/>
              <a:t>ἐκάθισ</a:t>
            </a:r>
            <a:r>
              <a:rPr lang="nl-BE" dirty="0"/>
              <a:t>αν κατ’ ἰδίαν. Λαβ</a:t>
            </a:r>
            <a:r>
              <a:rPr lang="nl-BE" dirty="0" err="1"/>
              <a:t>ὼν</a:t>
            </a:r>
            <a:r>
              <a:rPr lang="nl-BE" dirty="0"/>
              <a:t> </a:t>
            </a:r>
            <a:r>
              <a:rPr lang="nl-BE" dirty="0" err="1"/>
              <a:t>δὲ</a:t>
            </a:r>
            <a:r>
              <a:rPr lang="nl-BE" dirty="0"/>
              <a:t> ὁ </a:t>
            </a:r>
            <a:r>
              <a:rPr lang="nl-BE" dirty="0" err="1"/>
              <a:t>εἷς</a:t>
            </a:r>
            <a:r>
              <a:rPr lang="nl-BE" dirty="0"/>
              <a:t> </a:t>
            </a:r>
            <a:r>
              <a:rPr lang="nl-BE" dirty="0" err="1"/>
              <a:t>γέρων</a:t>
            </a:r>
            <a:r>
              <a:rPr lang="nl-BE" dirty="0"/>
              <a:t> </a:t>
            </a:r>
            <a:r>
              <a:rPr lang="nl-BE" dirty="0" err="1"/>
              <a:t>ἐκ</a:t>
            </a:r>
            <a:r>
              <a:rPr lang="nl-BE" dirty="0"/>
              <a:t> </a:t>
            </a:r>
            <a:r>
              <a:rPr lang="nl-BE" dirty="0" err="1"/>
              <a:t>τοῦ</a:t>
            </a:r>
            <a:r>
              <a:rPr lang="nl-BE" dirty="0"/>
              <a:t> π</a:t>
            </a:r>
            <a:r>
              <a:rPr lang="nl-BE" dirty="0" err="1"/>
              <a:t>ηρίου</a:t>
            </a:r>
            <a:r>
              <a:rPr lang="nl-BE" dirty="0"/>
              <a:t> α</a:t>
            </a:r>
            <a:r>
              <a:rPr lang="nl-BE" dirty="0" err="1"/>
              <a:t>ὐτοῦ</a:t>
            </a:r>
            <a:r>
              <a:rPr lang="nl-BE" dirty="0"/>
              <a:t> </a:t>
            </a:r>
            <a:r>
              <a:rPr lang="nl-BE" dirty="0" err="1"/>
              <a:t>τὸ</a:t>
            </a:r>
            <a:r>
              <a:rPr lang="nl-BE" dirty="0"/>
              <a:t> </a:t>
            </a:r>
            <a:r>
              <a:rPr lang="nl-BE" dirty="0" err="1"/>
              <a:t>ἅγιον</a:t>
            </a:r>
            <a:r>
              <a:rPr lang="nl-BE" dirty="0"/>
              <a:t> </a:t>
            </a:r>
            <a:r>
              <a:rPr lang="nl-BE" dirty="0" err="1"/>
              <a:t>Εὐ</a:t>
            </a:r>
            <a:r>
              <a:rPr lang="nl-BE" dirty="0"/>
              <a:t>αγγέλιον, ἀνεγίνωσκεν. Ἡ </a:t>
            </a:r>
            <a:r>
              <a:rPr lang="nl-BE" dirty="0" err="1"/>
              <a:t>δὲ</a:t>
            </a:r>
            <a:r>
              <a:rPr lang="nl-BE" dirty="0"/>
              <a:t> π</a:t>
            </a:r>
            <a:r>
              <a:rPr lang="nl-BE" dirty="0" err="1"/>
              <a:t>όρνη</a:t>
            </a:r>
            <a:r>
              <a:rPr lang="nl-BE" dirty="0"/>
              <a:t> ἡ </a:t>
            </a:r>
            <a:r>
              <a:rPr lang="nl-BE" dirty="0" err="1"/>
              <a:t>οὖσ</a:t>
            </a:r>
            <a:r>
              <a:rPr lang="nl-BE" dirty="0"/>
              <a:t>α μετὰ τῶν νεωτέρων, ὡς εἶδεν τὸν γέροντα ἀναγινώσκοντα, καταλείψασα τοὺς νεωτέρους, ἐλθοῦσα ἐκάθισεν πλησίον τοῦ γέροντος.</a:t>
            </a:r>
          </a:p>
        </p:txBody>
      </p:sp>
    </p:spTree>
    <p:extLst>
      <p:ext uri="{BB962C8B-B14F-4D97-AF65-F5344CB8AC3E}">
        <p14:creationId xmlns:p14="http://schemas.microsoft.com/office/powerpoint/2010/main" val="168537861"/>
      </p:ext>
    </p:extLst>
  </p:cSld>
  <p:clrMapOvr>
    <a:masterClrMapping/>
  </p:clrMapOvr>
  <p:transition spd="slow">
    <p:push dir="u"/>
  </p:transition>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err="1">
                <a:latin typeface="Arial" panose="020B0604020202020204" pitchFamily="34" charset="0"/>
                <a:cs typeface="Arial" panose="020B0604020202020204" pitchFamily="34" charset="0"/>
              </a:rPr>
              <a:t>Λειμών</a:t>
            </a:r>
            <a:r>
              <a:rPr lang="nl-BE" dirty="0">
                <a:latin typeface="Arial" panose="020B0604020202020204" pitchFamily="34" charset="0"/>
                <a:cs typeface="Arial" panose="020B0604020202020204" pitchFamily="34" charset="0"/>
              </a:rPr>
              <a:t>: lectuur van enkele fragmenten</a:t>
            </a:r>
          </a:p>
        </p:txBody>
      </p:sp>
      <p:sp>
        <p:nvSpPr>
          <p:cNvPr id="3" name="Tijdelijke aanduiding voor inhoud 2"/>
          <p:cNvSpPr>
            <a:spLocks noGrp="1"/>
          </p:cNvSpPr>
          <p:nvPr>
            <p:ph idx="1"/>
          </p:nvPr>
        </p:nvSpPr>
        <p:spPr>
          <a:xfrm>
            <a:off x="838200" y="1825624"/>
            <a:ext cx="10289146" cy="4845631"/>
          </a:xfrm>
        </p:spPr>
        <p:txBody>
          <a:bodyPr>
            <a:normAutofit/>
          </a:bodyPr>
          <a:lstStyle/>
          <a:p>
            <a:pPr marL="0" indent="0">
              <a:buNone/>
            </a:pPr>
            <a:r>
              <a:rPr lang="nl-BE" dirty="0"/>
              <a:t>Ὁ </a:t>
            </a:r>
            <a:r>
              <a:rPr lang="nl-BE" dirty="0" err="1"/>
              <a:t>δὲ</a:t>
            </a:r>
            <a:r>
              <a:rPr lang="nl-BE" dirty="0"/>
              <a:t> </a:t>
            </a:r>
            <a:r>
              <a:rPr lang="nl-BE" dirty="0" err="1"/>
              <a:t>γέρων</a:t>
            </a:r>
            <a:r>
              <a:rPr lang="nl-BE" dirty="0"/>
              <a:t> ἀπ</a:t>
            </a:r>
            <a:r>
              <a:rPr lang="nl-BE" dirty="0" err="1"/>
              <a:t>οτιν</a:t>
            </a:r>
            <a:r>
              <a:rPr lang="nl-BE" dirty="0"/>
              <a:t>αξάμενος αὐτῇ λέγει· Πολὺ φαίνει, ὦ ἀθλία, ἀναιδής· οὐκ ᾐδέσθης πλησίον ἡμῶν ἐλθεῖν καὶ καθίσαι; Ἡ δὲ ἀπεκρίθη λέγουσα· Μὴ, Πάτερ, μὴ βδελύξῃ με. </a:t>
            </a:r>
            <a:r>
              <a:rPr lang="nl-BE" dirty="0" err="1"/>
              <a:t>Εἰ</a:t>
            </a:r>
            <a:r>
              <a:rPr lang="nl-BE" dirty="0"/>
              <a:t> </a:t>
            </a:r>
            <a:r>
              <a:rPr lang="nl-BE" dirty="0" err="1"/>
              <a:t>γὰρ</a:t>
            </a:r>
            <a:r>
              <a:rPr lang="nl-BE" dirty="0"/>
              <a:t> καὶ πεπ</a:t>
            </a:r>
            <a:r>
              <a:rPr lang="nl-BE" dirty="0" err="1"/>
              <a:t>ληρωμένη</a:t>
            </a:r>
            <a:r>
              <a:rPr lang="nl-BE" dirty="0"/>
              <a:t> ὑπ</a:t>
            </a:r>
            <a:r>
              <a:rPr lang="nl-BE" dirty="0" err="1"/>
              <a:t>άρχω</a:t>
            </a:r>
            <a:r>
              <a:rPr lang="nl-BE" dirty="0"/>
              <a:t> π</a:t>
            </a:r>
            <a:r>
              <a:rPr lang="nl-BE" dirty="0" err="1"/>
              <a:t>άσης</a:t>
            </a:r>
            <a:r>
              <a:rPr lang="nl-BE" dirty="0"/>
              <a:t> </a:t>
            </a:r>
            <a:r>
              <a:rPr lang="nl-BE" dirty="0" err="1"/>
              <a:t>ἁμ</a:t>
            </a:r>
            <a:r>
              <a:rPr lang="nl-BE" dirty="0"/>
              <a:t>αρτίας, ἀλλ’ οὖν οὐκ ἀπώσατο τὴν προσελθοῦσαν αὐτῷ πόρνην ὁ Δεσπότης τῶν ἁπάντων ὁ Κύριος καὶ Θεὸς ἡμῶν. Ὁ </a:t>
            </a:r>
            <a:r>
              <a:rPr lang="nl-BE" dirty="0" err="1"/>
              <a:t>δὲ</a:t>
            </a:r>
            <a:r>
              <a:rPr lang="nl-BE" dirty="0"/>
              <a:t> </a:t>
            </a:r>
            <a:r>
              <a:rPr lang="nl-BE" dirty="0" err="1"/>
              <a:t>γέρων</a:t>
            </a:r>
            <a:r>
              <a:rPr lang="nl-BE" dirty="0"/>
              <a:t> ἀπ</a:t>
            </a:r>
            <a:r>
              <a:rPr lang="nl-BE" dirty="0" err="1"/>
              <a:t>εκρίθη</a:t>
            </a:r>
            <a:r>
              <a:rPr lang="nl-BE" dirty="0"/>
              <a:t> α</a:t>
            </a:r>
            <a:r>
              <a:rPr lang="nl-BE" dirty="0" err="1"/>
              <a:t>ὐτῇ</a:t>
            </a:r>
            <a:r>
              <a:rPr lang="nl-BE" dirty="0"/>
              <a:t>· </a:t>
            </a:r>
            <a:r>
              <a:rPr lang="nl-BE" dirty="0" err="1"/>
              <a:t>Ἀλλ</a:t>
            </a:r>
            <a:r>
              <a:rPr lang="nl-BE" dirty="0"/>
              <a:t>’ ἡ π</a:t>
            </a:r>
            <a:r>
              <a:rPr lang="nl-BE" dirty="0" err="1"/>
              <a:t>όρνη</a:t>
            </a:r>
            <a:r>
              <a:rPr lang="nl-BE" dirty="0"/>
              <a:t> </a:t>
            </a:r>
            <a:r>
              <a:rPr lang="nl-BE" dirty="0" err="1"/>
              <a:t>ἐκείνη</a:t>
            </a:r>
            <a:r>
              <a:rPr lang="nl-BE" dirty="0"/>
              <a:t>, </a:t>
            </a:r>
            <a:r>
              <a:rPr lang="nl-BE" dirty="0" err="1"/>
              <a:t>οὐκέτι</a:t>
            </a:r>
            <a:r>
              <a:rPr lang="nl-BE" dirty="0"/>
              <a:t> </a:t>
            </a:r>
            <a:r>
              <a:rPr lang="nl-BE" dirty="0" err="1"/>
              <a:t>ἔμεινεν</a:t>
            </a:r>
            <a:r>
              <a:rPr lang="nl-BE" dirty="0"/>
              <a:t> π</a:t>
            </a:r>
            <a:r>
              <a:rPr lang="nl-BE" dirty="0" err="1"/>
              <a:t>όρνη</a:t>
            </a:r>
            <a:r>
              <a:rPr lang="nl-BE" dirty="0"/>
              <a:t>. Ἡ </a:t>
            </a:r>
            <a:r>
              <a:rPr lang="nl-BE" dirty="0" err="1"/>
              <a:t>δὲ</a:t>
            </a:r>
            <a:r>
              <a:rPr lang="nl-BE" dirty="0"/>
              <a:t> </a:t>
            </a:r>
            <a:r>
              <a:rPr lang="nl-BE" dirty="0" err="1"/>
              <a:t>λέγει</a:t>
            </a:r>
            <a:r>
              <a:rPr lang="nl-BE" dirty="0"/>
              <a:t> α</a:t>
            </a:r>
            <a:r>
              <a:rPr lang="nl-BE" dirty="0" err="1"/>
              <a:t>ὐτῷ</a:t>
            </a:r>
            <a:r>
              <a:rPr lang="nl-BE" dirty="0"/>
              <a:t>· </a:t>
            </a:r>
            <a:r>
              <a:rPr lang="nl-BE" dirty="0" err="1"/>
              <a:t>Ἐλ</a:t>
            </a:r>
            <a:r>
              <a:rPr lang="nl-BE" dirty="0"/>
              <a:t>πίζω εἰς τὸν Υἱὸν τοῦ Θεοῦ τοῦ ζῶντος, ὅτι ἀπὸ τῆς σήμερον οὐδὲ ἐγὼ μένω ἐν τῇ ἁμαρτίᾳ ταύτῃ. Καὶ κατα</a:t>
            </a:r>
            <a:r>
              <a:rPr lang="nl-BE" dirty="0" err="1"/>
              <a:t>λι</a:t>
            </a:r>
            <a:r>
              <a:rPr lang="nl-BE" dirty="0"/>
              <a:t>ποῦσα τοὺς νεωτέρους καὶ τὰ αὐτῆς πάντα, ἠκολούθησεν τοῖς γέρουσιν. Καὶ ἔβα</a:t>
            </a:r>
            <a:r>
              <a:rPr lang="nl-BE" dirty="0" err="1"/>
              <a:t>λον</a:t>
            </a:r>
            <a:r>
              <a:rPr lang="nl-BE" dirty="0"/>
              <a:t> α</a:t>
            </a:r>
            <a:r>
              <a:rPr lang="nl-BE" dirty="0" err="1"/>
              <a:t>ὐτὴν</a:t>
            </a:r>
            <a:r>
              <a:rPr lang="nl-BE" dirty="0"/>
              <a:t> </a:t>
            </a:r>
            <a:r>
              <a:rPr lang="nl-BE" dirty="0" err="1"/>
              <a:t>εἰς</a:t>
            </a:r>
            <a:r>
              <a:rPr lang="nl-BE" dirty="0"/>
              <a:t> </a:t>
            </a:r>
            <a:r>
              <a:rPr lang="nl-BE" dirty="0" err="1"/>
              <a:t>μον</a:t>
            </a:r>
            <a:r>
              <a:rPr lang="nl-BE" dirty="0"/>
              <a:t>αστήριον, πλησίον Αἰγῶν, τὸ λεγόμενον τοῦ Νακκιβᾶ. Τα</a:t>
            </a:r>
            <a:r>
              <a:rPr lang="nl-BE" dirty="0" err="1"/>
              <a:t>ύτην</a:t>
            </a:r>
            <a:r>
              <a:rPr lang="nl-BE" dirty="0"/>
              <a:t> </a:t>
            </a:r>
            <a:r>
              <a:rPr lang="nl-BE" dirty="0" err="1"/>
              <a:t>κἀγὼ</a:t>
            </a:r>
            <a:r>
              <a:rPr lang="nl-BE" dirty="0"/>
              <a:t> </a:t>
            </a:r>
            <a:r>
              <a:rPr lang="nl-BE" dirty="0" err="1"/>
              <a:t>ἑώρ</a:t>
            </a:r>
            <a:r>
              <a:rPr lang="nl-BE" dirty="0"/>
              <a:t>ακα γραῦν, πολλῇ συνέσει διάγουσαν· καὶ παρ’ αὐτῆς ἀκήκοα ταῦτα.</a:t>
            </a:r>
          </a:p>
        </p:txBody>
      </p:sp>
    </p:spTree>
    <p:extLst>
      <p:ext uri="{BB962C8B-B14F-4D97-AF65-F5344CB8AC3E}">
        <p14:creationId xmlns:p14="http://schemas.microsoft.com/office/powerpoint/2010/main" val="3605628329"/>
      </p:ext>
    </p:extLst>
  </p:cSld>
  <p:clrMapOvr>
    <a:masterClrMapping/>
  </p:clrMapOvr>
  <p:transition spd="slow">
    <p:push dir="u"/>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err="1">
                <a:latin typeface="Arial" panose="020B0604020202020204" pitchFamily="34" charset="0"/>
                <a:cs typeface="Arial" panose="020B0604020202020204" pitchFamily="34" charset="0"/>
              </a:rPr>
              <a:t>Λειμών</a:t>
            </a:r>
            <a:r>
              <a:rPr lang="nl-BE" dirty="0">
                <a:latin typeface="Arial" panose="020B0604020202020204" pitchFamily="34" charset="0"/>
                <a:cs typeface="Arial" panose="020B0604020202020204" pitchFamily="34" charset="0"/>
              </a:rPr>
              <a:t>: lectuur van enkele fragmenten</a:t>
            </a:r>
          </a:p>
        </p:txBody>
      </p:sp>
      <p:sp>
        <p:nvSpPr>
          <p:cNvPr id="3" name="Tijdelijke aanduiding voor inhoud 2"/>
          <p:cNvSpPr>
            <a:spLocks noGrp="1"/>
          </p:cNvSpPr>
          <p:nvPr>
            <p:ph idx="1"/>
          </p:nvPr>
        </p:nvSpPr>
        <p:spPr>
          <a:xfrm>
            <a:off x="838200" y="1571624"/>
            <a:ext cx="10289146" cy="5032376"/>
          </a:xfrm>
        </p:spPr>
        <p:txBody>
          <a:bodyPr>
            <a:normAutofit lnSpcReduction="10000"/>
          </a:bodyPr>
          <a:lstStyle/>
          <a:p>
            <a:pPr marL="0" indent="0">
              <a:buNone/>
            </a:pPr>
            <a:r>
              <a:rPr lang="nl-BE" dirty="0"/>
              <a:t>XXXII. </a:t>
            </a:r>
          </a:p>
          <a:p>
            <a:pPr marL="0" indent="0">
              <a:buNone/>
            </a:pPr>
            <a:r>
              <a:rPr lang="nl-BE" dirty="0" err="1"/>
              <a:t>Μῖμός</a:t>
            </a:r>
            <a:r>
              <a:rPr lang="nl-BE" dirty="0"/>
              <a:t> </a:t>
            </a:r>
            <a:r>
              <a:rPr lang="nl-BE" dirty="0" err="1"/>
              <a:t>τις</a:t>
            </a:r>
            <a:r>
              <a:rPr lang="nl-BE" dirty="0"/>
              <a:t> </a:t>
            </a:r>
            <a:r>
              <a:rPr lang="nl-BE" dirty="0" err="1"/>
              <a:t>ἦν</a:t>
            </a:r>
            <a:r>
              <a:rPr lang="nl-BE" dirty="0"/>
              <a:t> </a:t>
            </a:r>
            <a:r>
              <a:rPr lang="nl-BE" dirty="0" err="1"/>
              <a:t>ἐν</a:t>
            </a:r>
            <a:r>
              <a:rPr lang="nl-BE" dirty="0"/>
              <a:t> Τα</a:t>
            </a:r>
            <a:r>
              <a:rPr lang="nl-BE" dirty="0" err="1"/>
              <a:t>ρσῷ</a:t>
            </a:r>
            <a:r>
              <a:rPr lang="nl-BE" dirty="0"/>
              <a:t> </a:t>
            </a:r>
            <a:r>
              <a:rPr lang="nl-BE" dirty="0" err="1"/>
              <a:t>τῆς</a:t>
            </a:r>
            <a:r>
              <a:rPr lang="nl-BE" dirty="0"/>
              <a:t> </a:t>
            </a:r>
            <a:r>
              <a:rPr lang="nl-BE" dirty="0" err="1"/>
              <a:t>Κιλικί</a:t>
            </a:r>
            <a:r>
              <a:rPr lang="nl-BE" dirty="0"/>
              <a:t>ας, ὀνόματι Βαβύλας. </a:t>
            </a:r>
            <a:r>
              <a:rPr lang="nl-BE" dirty="0" err="1"/>
              <a:t>Οὗτος</a:t>
            </a:r>
            <a:r>
              <a:rPr lang="nl-BE" dirty="0"/>
              <a:t> </a:t>
            </a:r>
            <a:r>
              <a:rPr lang="nl-BE" dirty="0" err="1"/>
              <a:t>εἶχεν</a:t>
            </a:r>
            <a:r>
              <a:rPr lang="nl-BE" dirty="0"/>
              <a:t> </a:t>
            </a:r>
            <a:r>
              <a:rPr lang="nl-BE" dirty="0" err="1"/>
              <a:t>δύο</a:t>
            </a:r>
            <a:r>
              <a:rPr lang="nl-BE" dirty="0"/>
              <a:t> </a:t>
            </a:r>
            <a:r>
              <a:rPr lang="nl-BE" dirty="0" err="1"/>
              <a:t>φίλ</a:t>
            </a:r>
            <a:r>
              <a:rPr lang="nl-BE" dirty="0"/>
              <a:t>ας (ὄνομα τῇ μιᾷ Κομιτῶ, καὶ ὄνομα τῇ ἄλλῃ Νικῶσα)· ζῶν ἀσώτως, καὶ πράττων ὅσαπερ ἄξια τοῖς συνεργοῦσιν δαίμοσιν. </a:t>
            </a:r>
            <a:r>
              <a:rPr lang="nl-BE" dirty="0" err="1"/>
              <a:t>Ἐν</a:t>
            </a:r>
            <a:r>
              <a:rPr lang="nl-BE" dirty="0"/>
              <a:t> </a:t>
            </a:r>
            <a:r>
              <a:rPr lang="nl-BE" dirty="0" err="1"/>
              <a:t>μιᾷ</a:t>
            </a:r>
            <a:r>
              <a:rPr lang="nl-BE" dirty="0"/>
              <a:t> </a:t>
            </a:r>
            <a:r>
              <a:rPr lang="nl-BE" dirty="0" err="1"/>
              <a:t>οὖν</a:t>
            </a:r>
            <a:r>
              <a:rPr lang="nl-BE" dirty="0"/>
              <a:t> </a:t>
            </a:r>
            <a:r>
              <a:rPr lang="nl-BE" dirty="0" err="1"/>
              <a:t>εἰσῆλθεν</a:t>
            </a:r>
            <a:r>
              <a:rPr lang="nl-BE" dirty="0"/>
              <a:t> </a:t>
            </a:r>
            <a:r>
              <a:rPr lang="nl-BE" dirty="0" err="1"/>
              <a:t>εἰς</a:t>
            </a:r>
            <a:r>
              <a:rPr lang="nl-BE" dirty="0"/>
              <a:t> </a:t>
            </a:r>
            <a:r>
              <a:rPr lang="nl-BE" dirty="0" err="1"/>
              <a:t>τὴν</a:t>
            </a:r>
            <a:r>
              <a:rPr lang="nl-BE" dirty="0"/>
              <a:t> </a:t>
            </a:r>
            <a:r>
              <a:rPr lang="nl-BE" dirty="0" err="1"/>
              <a:t>ἐκκλησί</a:t>
            </a:r>
            <a:r>
              <a:rPr lang="nl-BE" dirty="0"/>
              <a:t>αν· καὶ κατ’ οἰκονομίαν Θεοῦ ἠνεγινώσκετο τὸ Εὐαγγέλιον, ἐν ᾧ ὑπῆρχεν ἡ περιοχὴ ἡ λέγουσα· «Μετανοεῖτε· ἤγγικεν γὰρ ἡ βασιλεία τῶν οὐρανῶν.» Καὶ κατανυγεὶς εἰς τοῦτο, ἤρξατο μετὰ δακρύων ταλανίζειν ἑαυτὸν, ἐπὶ τοῖς πεπραγμένοις αὐτῷ. Καὶ παρα</a:t>
            </a:r>
            <a:r>
              <a:rPr lang="nl-BE" dirty="0" err="1"/>
              <a:t>χρῆμ</a:t>
            </a:r>
            <a:r>
              <a:rPr lang="nl-BE" dirty="0"/>
              <a:t>α ἐξελθὼν ἀπὸ τῆς Ἐκκλησίας, καὶ καλέσας τὰς δύο φίλας αὐτοῦ, λέγει αὐταῖς· Οἴδατε πῶς ἔζησα μεθ’ ὑμῶν ἐν ἀσωτίᾳ, καὶ ὅτι οὐδέποτε προετίμησα μίαν τῆς ἄλλης. Καὶ </a:t>
            </a:r>
            <a:r>
              <a:rPr lang="nl-BE" dirty="0" err="1"/>
              <a:t>νῦν</a:t>
            </a:r>
            <a:r>
              <a:rPr lang="nl-BE" dirty="0"/>
              <a:t> </a:t>
            </a:r>
            <a:r>
              <a:rPr lang="nl-BE" dirty="0" err="1"/>
              <a:t>ἰδοὺ</a:t>
            </a:r>
            <a:r>
              <a:rPr lang="nl-BE" dirty="0"/>
              <a:t> </a:t>
            </a:r>
            <a:r>
              <a:rPr lang="nl-BE" dirty="0" err="1"/>
              <a:t>ἔχετε</a:t>
            </a:r>
            <a:r>
              <a:rPr lang="nl-BE" dirty="0"/>
              <a:t> π</a:t>
            </a:r>
            <a:r>
              <a:rPr lang="nl-BE" dirty="0" err="1"/>
              <a:t>άντ</a:t>
            </a:r>
            <a:r>
              <a:rPr lang="nl-BE" dirty="0"/>
              <a:t>α ὅσα ἐκτησάμην ὑμῖν· λάβετε δὲ καὶ τὰ ἐμὰ πάντα, καὶ μερίσασθε· ἐγὼ γὰρ ἀπὸ τῆς σήμερον ὑπάγω, ἀποτάσσομαι, καὶ γίνομαι μοναχός. </a:t>
            </a:r>
          </a:p>
        </p:txBody>
      </p:sp>
    </p:spTree>
    <p:extLst>
      <p:ext uri="{BB962C8B-B14F-4D97-AF65-F5344CB8AC3E}">
        <p14:creationId xmlns:p14="http://schemas.microsoft.com/office/powerpoint/2010/main" val="1368604060"/>
      </p:ext>
    </p:extLst>
  </p:cSld>
  <p:clrMapOvr>
    <a:masterClrMapping/>
  </p:clrMapOvr>
  <p:transition spd="slow">
    <p:push dir="u"/>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BE" dirty="0" err="1">
                <a:latin typeface="Arial" panose="020B0604020202020204" pitchFamily="34" charset="0"/>
                <a:cs typeface="Arial" panose="020B0604020202020204" pitchFamily="34" charset="0"/>
              </a:rPr>
              <a:t>Λειμών</a:t>
            </a:r>
            <a:r>
              <a:rPr lang="nl-BE" dirty="0">
                <a:latin typeface="Arial" panose="020B0604020202020204" pitchFamily="34" charset="0"/>
                <a:cs typeface="Arial" panose="020B0604020202020204" pitchFamily="34" charset="0"/>
              </a:rPr>
              <a:t>: lectuur van enkele fragmenten</a:t>
            </a:r>
          </a:p>
        </p:txBody>
      </p:sp>
      <p:sp>
        <p:nvSpPr>
          <p:cNvPr id="3" name="Tijdelijke aanduiding voor inhoud 2"/>
          <p:cNvSpPr>
            <a:spLocks noGrp="1"/>
          </p:cNvSpPr>
          <p:nvPr>
            <p:ph idx="1"/>
          </p:nvPr>
        </p:nvSpPr>
        <p:spPr>
          <a:xfrm>
            <a:off x="838200" y="1825624"/>
            <a:ext cx="10289146" cy="4845631"/>
          </a:xfrm>
        </p:spPr>
        <p:txBody>
          <a:bodyPr>
            <a:normAutofit/>
          </a:bodyPr>
          <a:lstStyle/>
          <a:p>
            <a:pPr marL="0" indent="0">
              <a:buNone/>
            </a:pPr>
            <a:r>
              <a:rPr lang="nl-BE" dirty="0" err="1"/>
              <a:t>Αἱ</a:t>
            </a:r>
            <a:r>
              <a:rPr lang="nl-BE" dirty="0"/>
              <a:t> </a:t>
            </a:r>
            <a:r>
              <a:rPr lang="nl-BE" dirty="0" err="1"/>
              <a:t>δὲ</a:t>
            </a:r>
            <a:r>
              <a:rPr lang="nl-BE" dirty="0"/>
              <a:t> </a:t>
            </a:r>
            <a:r>
              <a:rPr lang="nl-BE" dirty="0" err="1"/>
              <a:t>ὡς</a:t>
            </a:r>
            <a:r>
              <a:rPr lang="nl-BE" dirty="0"/>
              <a:t> </a:t>
            </a:r>
            <a:r>
              <a:rPr lang="nl-BE" dirty="0" err="1"/>
              <a:t>ἐξ</a:t>
            </a:r>
            <a:r>
              <a:rPr lang="nl-BE" dirty="0"/>
              <a:t> </a:t>
            </a:r>
            <a:r>
              <a:rPr lang="nl-BE" dirty="0" err="1"/>
              <a:t>ἑνὸς</a:t>
            </a:r>
            <a:r>
              <a:rPr lang="nl-BE" dirty="0"/>
              <a:t> </a:t>
            </a:r>
            <a:r>
              <a:rPr lang="nl-BE" dirty="0" err="1"/>
              <a:t>στόμ</a:t>
            </a:r>
            <a:r>
              <a:rPr lang="nl-BE" dirty="0"/>
              <a:t>ατος ἀπεκρίθησαν αὐτῷ, λέγουσαι μετὰ δακρύων· Εἰς μὲν τὴν ἁμαρτίαν καὶ εἰς τὴν τῆς ψυχῆς ἡμῶν ἀπώλειαν ἐκοινωνήσαμέν σοι, καὶ ἄρτι ὅτε θέλεις ποιῆσαι τοῦτο τὸ θεάρεστον ἔργον, ἀφίεις ἡμᾶς, καὶ μόνος ποιεῖς; Ὄντως οὐκ ἐᾷς, ἀλλὰ καὶ εἰς τὸ καλὸν κοινωνοῦμέν σοι. Καὶ ὁ </a:t>
            </a:r>
            <a:r>
              <a:rPr lang="nl-BE" dirty="0" err="1"/>
              <a:t>μὲν</a:t>
            </a:r>
            <a:r>
              <a:rPr lang="nl-BE" dirty="0"/>
              <a:t> </a:t>
            </a:r>
            <a:r>
              <a:rPr lang="nl-BE" dirty="0" err="1"/>
              <a:t>μῖμος</a:t>
            </a:r>
            <a:r>
              <a:rPr lang="nl-BE" dirty="0"/>
              <a:t>, </a:t>
            </a:r>
            <a:r>
              <a:rPr lang="nl-BE" dirty="0" err="1"/>
              <a:t>εὐθὺς</a:t>
            </a:r>
            <a:r>
              <a:rPr lang="nl-BE" dirty="0"/>
              <a:t> ἑα</a:t>
            </a:r>
            <a:r>
              <a:rPr lang="nl-BE" dirty="0" err="1"/>
              <a:t>υτὸν</a:t>
            </a:r>
            <a:r>
              <a:rPr lang="nl-BE" dirty="0"/>
              <a:t> ἀπ</a:t>
            </a:r>
            <a:r>
              <a:rPr lang="nl-BE" dirty="0" err="1"/>
              <a:t>έκλεισεν</a:t>
            </a:r>
            <a:r>
              <a:rPr lang="nl-BE" dirty="0"/>
              <a:t> </a:t>
            </a:r>
            <a:r>
              <a:rPr lang="nl-BE" dirty="0" err="1"/>
              <a:t>εἰς</a:t>
            </a:r>
            <a:r>
              <a:rPr lang="nl-BE" dirty="0"/>
              <a:t> </a:t>
            </a:r>
            <a:r>
              <a:rPr lang="nl-BE" dirty="0" err="1"/>
              <a:t>ἕν</a:t>
            </a:r>
            <a:r>
              <a:rPr lang="nl-BE" dirty="0"/>
              <a:t>α τῶν τειχῶν τοῦ πύργου τῆς πόλεως· ἐκεῖναι δὲ πωλήσασαι τὰ ἑαυτῶν, δεδώκασιν πτωχοῖς, καὶ λαβοῦσαι καὶ αὐταὶ τὸ ἀσκητικὸν σχῆμα, ποιήσασαι κελλίον ἑαυταῖς πλησίον τοῦ πύργου, ἑαυτὰς ἀπέκλεισαν. </a:t>
            </a:r>
            <a:r>
              <a:rPr lang="nl-BE" dirty="0" err="1"/>
              <a:t>Τούτῳ</a:t>
            </a:r>
            <a:r>
              <a:rPr lang="nl-BE" dirty="0"/>
              <a:t> </a:t>
            </a:r>
            <a:r>
              <a:rPr lang="nl-BE" dirty="0" err="1"/>
              <a:t>κἀγὼ</a:t>
            </a:r>
            <a:r>
              <a:rPr lang="nl-BE" dirty="0"/>
              <a:t> </a:t>
            </a:r>
            <a:r>
              <a:rPr lang="nl-BE" dirty="0" err="1"/>
              <a:t>συνέτυχον</a:t>
            </a:r>
            <a:r>
              <a:rPr lang="nl-BE" dirty="0"/>
              <a:t>, καὶ </a:t>
            </a:r>
            <a:r>
              <a:rPr lang="nl-BE" dirty="0" err="1"/>
              <a:t>ὠφελήθην</a:t>
            </a:r>
            <a:r>
              <a:rPr lang="nl-BE" dirty="0"/>
              <a:t>. </a:t>
            </a:r>
            <a:r>
              <a:rPr lang="nl-BE" dirty="0" err="1"/>
              <a:t>Ἔστιν</a:t>
            </a:r>
            <a:r>
              <a:rPr lang="nl-BE" dirty="0"/>
              <a:t> </a:t>
            </a:r>
            <a:r>
              <a:rPr lang="nl-BE" dirty="0" err="1"/>
              <a:t>γὰρ</a:t>
            </a:r>
            <a:r>
              <a:rPr lang="nl-BE" dirty="0"/>
              <a:t> ὁ </a:t>
            </a:r>
            <a:r>
              <a:rPr lang="nl-BE" dirty="0" err="1"/>
              <a:t>ἀνὴρ</a:t>
            </a:r>
            <a:r>
              <a:rPr lang="nl-BE" dirty="0"/>
              <a:t> π</a:t>
            </a:r>
            <a:r>
              <a:rPr lang="nl-BE" dirty="0" err="1"/>
              <a:t>άνυ</a:t>
            </a:r>
            <a:r>
              <a:rPr lang="nl-BE" dirty="0"/>
              <a:t> </a:t>
            </a:r>
            <a:r>
              <a:rPr lang="nl-BE" dirty="0" err="1"/>
              <a:t>συμ</a:t>
            </a:r>
            <a:r>
              <a:rPr lang="nl-BE" dirty="0"/>
              <a:t>παθὴς, καὶ ἐλεήμων, καὶ ταπεινόφρων. </a:t>
            </a:r>
            <a:r>
              <a:rPr lang="nl-BE" dirty="0" err="1"/>
              <a:t>Γέγρ</a:t>
            </a:r>
            <a:r>
              <a:rPr lang="nl-BE" dirty="0"/>
              <a:t>αφα δὲ καὶ τοῦτο εἰς ὠφέλειαν τῶν ἐντυγχανόντων.</a:t>
            </a:r>
          </a:p>
        </p:txBody>
      </p:sp>
    </p:spTree>
    <p:extLst>
      <p:ext uri="{BB962C8B-B14F-4D97-AF65-F5344CB8AC3E}">
        <p14:creationId xmlns:p14="http://schemas.microsoft.com/office/powerpoint/2010/main" val="1876789522"/>
      </p:ext>
    </p:extLst>
  </p:cSld>
  <p:clrMapOvr>
    <a:masterClrMapping/>
  </p:clrMapOvr>
  <p:transition spd="slow">
    <p:push dir="u"/>
  </p:transition>
</p:sld>
</file>

<file path=ppt/theme/theme1.xml><?xml version="1.0" encoding="utf-8"?>
<a:theme xmlns:a="http://schemas.openxmlformats.org/drawingml/2006/main" name="Kantoorthema">
  <a:themeElements>
    <a:clrScheme name="Kantoor">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Kantoor">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Kantoor">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84</TotalTime>
  <Words>1001</Words>
  <Application>Microsoft Office PowerPoint</Application>
  <PresentationFormat>Breedbeeld</PresentationFormat>
  <Paragraphs>58</Paragraphs>
  <Slides>14</Slides>
  <Notes>0</Notes>
  <HiddenSlides>0</HiddenSlides>
  <MMClips>0</MMClips>
  <ScaleCrop>false</ScaleCrop>
  <HeadingPairs>
    <vt:vector size="6" baseType="variant">
      <vt:variant>
        <vt:lpstr>Gebruikte lettertypen</vt:lpstr>
      </vt:variant>
      <vt:variant>
        <vt:i4>3</vt:i4>
      </vt:variant>
      <vt:variant>
        <vt:lpstr>Thema</vt:lpstr>
      </vt:variant>
      <vt:variant>
        <vt:i4>1</vt:i4>
      </vt:variant>
      <vt:variant>
        <vt:lpstr>Diatitels</vt:lpstr>
      </vt:variant>
      <vt:variant>
        <vt:i4>14</vt:i4>
      </vt:variant>
    </vt:vector>
  </HeadingPairs>
  <TitlesOfParts>
    <vt:vector size="18" baseType="lpstr">
      <vt:lpstr>Arial</vt:lpstr>
      <vt:lpstr>Calibri</vt:lpstr>
      <vt:lpstr>Calibri Light</vt:lpstr>
      <vt:lpstr>Kantoorthema</vt:lpstr>
      <vt:lpstr>Griekse literatuur na Christus</vt:lpstr>
      <vt:lpstr>Een stukje geschiedenis…</vt:lpstr>
      <vt:lpstr>PowerPoint-presentatie</vt:lpstr>
      <vt:lpstr>Een stukje geschiedenis…</vt:lpstr>
      <vt:lpstr>Onze auteur: Ἰωάννης Μόσχος</vt:lpstr>
      <vt:lpstr>PowerPoint-presentatie</vt:lpstr>
      <vt:lpstr>Onze auteur: Ἰωάννης Μόσχος</vt:lpstr>
      <vt:lpstr>Zijn werk: Λειμών</vt:lpstr>
      <vt:lpstr>Λειμών: lectuur van enkele fragmenten</vt:lpstr>
      <vt:lpstr>Λειμών: lectuur van enkele fragmenten</vt:lpstr>
      <vt:lpstr>Λειμών: lectuur van enkele fragmenten</vt:lpstr>
      <vt:lpstr>Λειμών: lectuur van enkele fragmenten</vt:lpstr>
      <vt:lpstr>Λειμών: lectuur van enkele fragmenten</vt:lpstr>
      <vt:lpstr>Λειμών: lectuur van enkele fragmenten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Griekse literatuur na Christus</dc:title>
  <dc:creator>Geert De Mol</dc:creator>
  <cp:lastModifiedBy>Alexandra Vereeck</cp:lastModifiedBy>
  <cp:revision>15</cp:revision>
  <dcterms:created xsi:type="dcterms:W3CDTF">2016-02-21T19:03:15Z</dcterms:created>
  <dcterms:modified xsi:type="dcterms:W3CDTF">2022-09-14T15:12:14Z</dcterms:modified>
</cp:coreProperties>
</file>