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314" r:id="rId2"/>
    <p:sldId id="256" r:id="rId3"/>
    <p:sldId id="258" r:id="rId4"/>
    <p:sldId id="257" r:id="rId5"/>
    <p:sldId id="259" r:id="rId6"/>
    <p:sldId id="260" r:id="rId7"/>
    <p:sldId id="267" r:id="rId8"/>
    <p:sldId id="261" r:id="rId9"/>
    <p:sldId id="305" r:id="rId10"/>
    <p:sldId id="304" r:id="rId11"/>
    <p:sldId id="263" r:id="rId12"/>
    <p:sldId id="264" r:id="rId13"/>
    <p:sldId id="306" r:id="rId14"/>
    <p:sldId id="265" r:id="rId15"/>
    <p:sldId id="268" r:id="rId16"/>
    <p:sldId id="266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315" r:id="rId29"/>
    <p:sldId id="316" r:id="rId30"/>
    <p:sldId id="317" r:id="rId31"/>
    <p:sldId id="318" r:id="rId32"/>
    <p:sldId id="319" r:id="rId33"/>
    <p:sldId id="269" r:id="rId34"/>
    <p:sldId id="289" r:id="rId35"/>
    <p:sldId id="290" r:id="rId36"/>
    <p:sldId id="313" r:id="rId37"/>
    <p:sldId id="320" r:id="rId38"/>
    <p:sldId id="32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5EDF1-3684-40A9-AD5A-2B7BEE8A07F0}" type="datetimeFigureOut">
              <a:rPr lang="nl-BE" smtClean="0"/>
              <a:t>25/03/2021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F6E4-C8B0-4359-83FA-3AF4683FE7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994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Arthur</a:t>
            </a:r>
            <a:r>
              <a:rPr lang="nl-BE" baseline="0" dirty="0" smtClean="0"/>
              <a:t> Reginald Smith (1892)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F6E4-C8B0-4359-83FA-3AF4683FE76D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82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Bernard </a:t>
            </a:r>
            <a:r>
              <a:rPr lang="nl-B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Grenfell</a:t>
            </a:r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Arthur Hunt in 1897, 85 delen tot</a:t>
            </a:r>
            <a:r>
              <a:rPr lang="nl-BE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toe.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“Theon to his father Theon, greetings. It was a fine thing of you not to take me with you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city! If you won’t take me with you to Alexandria, I won’t write to you a letter or speak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you or say goodbye to you. And if you go to Alexandria I won’t take your hand nor ever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greet you again. That is what will happen if you won’t take me. Mother said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Archelaos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‘He upsets me! Take him away!’ It was a fine thing that you sent me presents, great ones,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beans. They have cheated us there on the 12th, when you have sailed off. Now send for me,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please. If you do not send for me, I will not eat, I will not drink. There. I pray for your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Tybi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18. Verso: deliver to Theon from his son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Theonas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F6E4-C8B0-4359-83FA-3AF4683FE76D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043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F6E4-C8B0-4359-83FA-3AF4683FE76D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815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BE7-BFA3-4607-A699-BD51D5245303}" type="datetimeFigureOut">
              <a:rPr lang="nl-BE" smtClean="0"/>
              <a:t>25/03/2021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0503-00AF-46FA-B049-3602C54C52B6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0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BE7-BFA3-4607-A699-BD51D5245303}" type="datetimeFigureOut">
              <a:rPr lang="nl-BE" smtClean="0"/>
              <a:t>25/03/2021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0503-00AF-46FA-B049-3602C54C52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043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BE7-BFA3-4607-A699-BD51D5245303}" type="datetimeFigureOut">
              <a:rPr lang="nl-BE" smtClean="0"/>
              <a:t>25/03/2021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0503-00AF-46FA-B049-3602C54C52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563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979594"/>
            <a:ext cx="11549023" cy="4573969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907842" y="1607344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4"/>
              </a:lnSpc>
              <a:defRPr sz="703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02456" y="4833784"/>
            <a:ext cx="10681842" cy="410063"/>
          </a:xfrm>
        </p:spPr>
        <p:txBody>
          <a:bodyPr>
            <a:normAutofit/>
          </a:bodyPr>
          <a:lstStyle>
            <a:lvl1pPr marL="0" indent="0" algn="l">
              <a:lnSpc>
                <a:spcPts val="2531"/>
              </a:lnSpc>
              <a:buNone/>
              <a:defRPr sz="2109" baseline="0">
                <a:solidFill>
                  <a:schemeClr val="accent1"/>
                </a:solidFill>
              </a:defRPr>
            </a:lvl1pPr>
            <a:lvl2pPr marL="457144" indent="0" algn="ctr">
              <a:buNone/>
              <a:defRPr sz="2000"/>
            </a:lvl2pPr>
            <a:lvl3pPr marL="914289" indent="0" algn="ctr">
              <a:buNone/>
              <a:defRPr sz="1800"/>
            </a:lvl3pPr>
            <a:lvl4pPr marL="1371433" indent="0" algn="ctr">
              <a:buNone/>
              <a:defRPr sz="1600"/>
            </a:lvl4pPr>
            <a:lvl5pPr marL="1828577" indent="0" algn="ctr">
              <a:buNone/>
              <a:defRPr sz="1600"/>
            </a:lvl5pPr>
            <a:lvl6pPr marL="2285723" indent="0" algn="ctr">
              <a:buNone/>
              <a:defRPr sz="1600"/>
            </a:lvl6pPr>
            <a:lvl7pPr marL="2742867" indent="0" algn="ctr">
              <a:buNone/>
              <a:defRPr sz="1600"/>
            </a:lvl7pPr>
            <a:lvl8pPr marL="3200011" indent="0" algn="ctr">
              <a:buNone/>
              <a:defRPr sz="1600"/>
            </a:lvl8pPr>
            <a:lvl9pPr marL="3657156" indent="0" algn="ctr">
              <a:buNone/>
              <a:defRPr sz="1600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4505625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022247" y="273186"/>
            <a:ext cx="5832070" cy="379688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195"/>
              </a:lnSpc>
              <a:buNone/>
              <a:defRPr sz="984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195"/>
              </a:lnSpc>
              <a:buNone/>
              <a:defRPr sz="984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225041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01733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86791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556242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642977" y="326531"/>
            <a:ext cx="10941321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/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2" y="0"/>
            <a:ext cx="2612254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8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BE7-BFA3-4607-A699-BD51D5245303}" type="datetimeFigureOut">
              <a:rPr lang="nl-BE" smtClean="0"/>
              <a:t>25/03/2021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0503-00AF-46FA-B049-3602C54C52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234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BE7-BFA3-4607-A699-BD51D5245303}" type="datetimeFigureOut">
              <a:rPr lang="nl-BE" smtClean="0"/>
              <a:t>25/03/2021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0503-00AF-46FA-B049-3602C54C52B6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46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BE7-BFA3-4607-A699-BD51D5245303}" type="datetimeFigureOut">
              <a:rPr lang="nl-BE" smtClean="0"/>
              <a:t>25/03/2021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0503-00AF-46FA-B049-3602C54C52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045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BE7-BFA3-4607-A699-BD51D5245303}" type="datetimeFigureOut">
              <a:rPr lang="nl-BE" smtClean="0"/>
              <a:t>25/03/2021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0503-00AF-46FA-B049-3602C54C52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31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BE7-BFA3-4607-A699-BD51D5245303}" type="datetimeFigureOut">
              <a:rPr lang="nl-BE" smtClean="0"/>
              <a:t>25/03/2021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0503-00AF-46FA-B049-3602C54C52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196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BE7-BFA3-4607-A699-BD51D5245303}" type="datetimeFigureOut">
              <a:rPr lang="nl-BE" smtClean="0"/>
              <a:t>25/03/2021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0503-00AF-46FA-B049-3602C54C52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237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AE7BE7-BFA3-4607-A699-BD51D5245303}" type="datetimeFigureOut">
              <a:rPr lang="nl-BE" smtClean="0"/>
              <a:t>25/03/2021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370503-00AF-46FA-B049-3602C54C52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278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BE7-BFA3-4607-A699-BD51D5245303}" type="datetimeFigureOut">
              <a:rPr lang="nl-BE" smtClean="0"/>
              <a:t>25/03/2021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0503-00AF-46FA-B049-3602C54C52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11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AE7BE7-BFA3-4607-A699-BD51D5245303}" type="datetimeFigureOut">
              <a:rPr lang="nl-BE" smtClean="0"/>
              <a:t>25/03/2021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370503-00AF-46FA-B049-3602C54C52B6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4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Geert.demol@ugent.be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vwrit.ugent.be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ieks.ugent.b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eekUGent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Geert.demol@ugent.be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>
          <a:xfrm>
            <a:off x="907842" y="1607344"/>
            <a:ext cx="10676456" cy="3860768"/>
          </a:xfrm>
        </p:spPr>
        <p:txBody>
          <a:bodyPr/>
          <a:lstStyle/>
          <a:p>
            <a:r>
              <a:rPr lang="nl-NL" sz="4800" dirty="0" err="1" smtClean="0"/>
              <a:t>Onderzoeksfestival</a:t>
            </a:r>
            <a:r>
              <a:rPr lang="nl-NL" sz="4800" dirty="0" smtClean="0"/>
              <a:t> Grieks</a:t>
            </a:r>
            <a:endParaRPr lang="nl-NL" sz="4800" dirty="0"/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>
          <a:xfrm>
            <a:off x="902456" y="1402312"/>
            <a:ext cx="10681842" cy="12677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4400" dirty="0" smtClean="0">
                <a:solidFill>
                  <a:schemeClr val="bg1"/>
                </a:solidFill>
              </a:rPr>
              <a:t>De workshop </a:t>
            </a:r>
            <a:r>
              <a:rPr lang="nl-BE" sz="4400" dirty="0">
                <a:latin typeface="Cambria" panose="02040503050406030204" pitchFamily="18" charset="0"/>
              </a:rPr>
              <a:t>Griekse papyri uit Egypte </a:t>
            </a:r>
            <a:r>
              <a:rPr lang="nl-NL" sz="4400" dirty="0" smtClean="0">
                <a:solidFill>
                  <a:schemeClr val="bg1"/>
                </a:solidFill>
              </a:rPr>
              <a:t>begint zo dadelijk. Even geduld </a:t>
            </a:r>
            <a:r>
              <a:rPr lang="nl-NL" sz="4400" dirty="0" err="1" smtClean="0">
                <a:solidFill>
                  <a:schemeClr val="bg1"/>
                </a:solidFill>
              </a:rPr>
              <a:t>aub</a:t>
            </a:r>
            <a:r>
              <a:rPr lang="nl-NL" sz="4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https://www.bookingslw.ugent.be/wp-content/uploads/2020/11/medusa-300x2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272" y="5034544"/>
            <a:ext cx="2014728" cy="190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bookingslw.ugent.be/wp-content/uploads/2019/11/ariadne_full-154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6976"/>
            <a:ext cx="1466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8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Ptolemeïsche dynastie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Macedonisch-Grieks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Alle koningen heetten </a:t>
            </a:r>
            <a:r>
              <a:rPr lang="nl-B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Ptolemaios</a:t>
            </a:r>
            <a:endParaRPr lang="nl-B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Koninginnen: </a:t>
            </a:r>
            <a:r>
              <a:rPr lang="nl-B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Berenike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B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Arsinoë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of Cleopatra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Huwelijken </a:t>
            </a: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tussen broers en zussen</a:t>
            </a:r>
            <a:endParaRPr lang="nl-B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300 jaar aan de macht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Langst regerende dynastie van farao’s in Egypte</a:t>
            </a:r>
          </a:p>
        </p:txBody>
      </p:sp>
    </p:spTree>
    <p:extLst>
      <p:ext uri="{BB962C8B-B14F-4D97-AF65-F5344CB8AC3E}">
        <p14:creationId xmlns:p14="http://schemas.microsoft.com/office/powerpoint/2010/main" val="10160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Ptolemeïsche dynastie: gevolgen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Griekse immigranten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Alexandrië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Mouseion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 bloei van wetenschap en literatuur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Pharos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 één van de zeven wereldwonderen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itbouw van een Griekstalige administratie</a:t>
            </a:r>
            <a:endParaRPr lang="nl-B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Ptolemeïsche dynastie: einde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31 v.C.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Cleopatra VII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Octavianus (Augustus) lijft Egypte als provincie 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Geen farao’s meer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Voertaal voor de administratie?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Grieks!</a:t>
            </a:r>
            <a:endParaRPr lang="nl-B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Afbeeldingsresultaat voor de zelfmoord van cleopat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70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Ptolemeïsche dynastie: einde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Afbeeldingsresultaat voor de zelfmoord van cleopat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098" name="Picture 2" descr="File:The Death of Cleopatra arth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84" y="1922087"/>
            <a:ext cx="7168860" cy="47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3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Egypte in het Romeinse rijk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181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Keizerlijke provincie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Belangrijk voor graanvoorziening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Geen toegang voor senatoren zonder toestemming!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Einde van het Romeinse rijk: wanneer?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29 mei 1453!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642 n.C.: Arabieren veroveren Alexandrië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Grieks verdwijnt </a:t>
            </a:r>
            <a:r>
              <a:rPr lang="nl-BE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geleidelijk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ten voordele van Arabisch</a:t>
            </a:r>
            <a:endParaRPr lang="nl-B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2" y="172459"/>
            <a:ext cx="8345509" cy="600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06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2. Papyrus: wat en waarom?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Cyperus</a:t>
            </a:r>
            <a:r>
              <a:rPr lang="nl-B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papyrus 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Groeit in moerassig gebied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Nijloverstromingen!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Πά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πυρος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&lt; Egyptisch?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pa-per-a-a, </a:t>
            </a:r>
            <a:r>
              <a:rPr lang="nl-BE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 van de farao</a:t>
            </a:r>
            <a:endParaRPr lang="nl-B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pa-pr, </a:t>
            </a:r>
            <a:r>
              <a:rPr lang="nl-BE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 van de tempel</a:t>
            </a:r>
            <a:endParaRPr lang="nl-B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Ook: βύβ</a:t>
            </a:r>
            <a:r>
              <a:rPr lang="nl-B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λος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B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χάρτης</a:t>
            </a:r>
            <a:endParaRPr lang="nl-BE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apyrus langs de Nijloevers in Oegan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6"/>
          <a:stretch/>
        </p:blipFill>
        <p:spPr bwMode="auto">
          <a:xfrm>
            <a:off x="7005345" y="1845734"/>
            <a:ext cx="4150335" cy="41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2. Papyrus: wat en waarom?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lg_st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05" y="2022764"/>
            <a:ext cx="55943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6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2. Papyrus: wat en waarom?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 descr="lg_p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" y="1737360"/>
            <a:ext cx="6023956" cy="45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terzoeker: Papyrusvellen Ma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70" y="1737359"/>
            <a:ext cx="6025102" cy="451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2. Papyrus: wat en waarom?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lg_r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2" y="1930401"/>
            <a:ext cx="569341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365" y="421341"/>
            <a:ext cx="10569388" cy="3903771"/>
          </a:xfrm>
        </p:spPr>
        <p:txBody>
          <a:bodyPr>
            <a:normAutofit/>
          </a:bodyPr>
          <a:lstStyle/>
          <a:p>
            <a:r>
              <a:rPr lang="nl-BE" sz="6000" dirty="0" smtClean="0">
                <a:latin typeface="Cambria" panose="02040503050406030204" pitchFamily="18" charset="0"/>
              </a:rPr>
              <a:t>Griekse papyri uit Egypte</a:t>
            </a:r>
            <a:br>
              <a:rPr lang="nl-BE" sz="6000" dirty="0" smtClean="0">
                <a:latin typeface="Cambria" panose="02040503050406030204" pitchFamily="18" charset="0"/>
              </a:rPr>
            </a:br>
            <a:r>
              <a:rPr lang="nl-BE" sz="6000" dirty="0" smtClean="0">
                <a:latin typeface="Cambria" panose="02040503050406030204" pitchFamily="18" charset="0"/>
              </a:rPr>
              <a:t/>
            </a:r>
            <a:br>
              <a:rPr lang="nl-BE" sz="6000" dirty="0" smtClean="0">
                <a:latin typeface="Cambria" panose="02040503050406030204" pitchFamily="18" charset="0"/>
              </a:rPr>
            </a:br>
            <a:r>
              <a:rPr lang="nl-BE" sz="6000" dirty="0" smtClean="0">
                <a:latin typeface="Cambria" panose="02040503050406030204" pitchFamily="18" charset="0"/>
              </a:rPr>
              <a:t> </a:t>
            </a:r>
            <a:r>
              <a:rPr lang="nl-BE" sz="6000" i="1" dirty="0" smtClean="0">
                <a:latin typeface="Cambria" panose="02040503050406030204" pitchFamily="18" charset="0"/>
              </a:rPr>
              <a:t>Een inleiding</a:t>
            </a:r>
            <a:endParaRPr lang="nl-BE" sz="6000" i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Geert De Mol</a:t>
            </a:r>
          </a:p>
          <a:p>
            <a:r>
              <a:rPr lang="nl-BE" dirty="0" smtClean="0">
                <a:hlinkClick r:id="rId2"/>
              </a:rPr>
              <a:t>Geert.demol@ugent.be</a:t>
            </a:r>
            <a:endParaRPr lang="nl-BE" dirty="0"/>
          </a:p>
        </p:txBody>
      </p:sp>
      <p:pic>
        <p:nvPicPr>
          <p:cNvPr id="4" name="Tijdelijke aanduiding voor inhoud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6" b="18456"/>
          <a:stretch/>
        </p:blipFill>
        <p:spPr>
          <a:xfrm>
            <a:off x="5998118" y="3365078"/>
            <a:ext cx="5799433" cy="246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2. Papyrus: wat en waarom?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3" descr="lg_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98" y="1844963"/>
            <a:ext cx="56943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0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2. Papyrus: wat en waarom?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" descr="lg_burn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7" y="1845734"/>
            <a:ext cx="5784012" cy="433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6151418" y="1845734"/>
            <a:ext cx="588356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Catullus, I, 1-2:</a:t>
            </a:r>
          </a:p>
          <a:p>
            <a:pPr marL="0" indent="0">
              <a:buNone/>
            </a:pPr>
            <a:r>
              <a:rPr lang="nl-BE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  <a:r>
              <a:rPr lang="nl-B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dono</a:t>
            </a:r>
            <a:r>
              <a:rPr lang="nl-B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lepidum</a:t>
            </a:r>
            <a:r>
              <a:rPr lang="nl-B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novum </a:t>
            </a:r>
            <a:r>
              <a:rPr lang="nl-BE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libellum</a:t>
            </a:r>
            <a:endParaRPr lang="nl-BE" sz="3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BE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Arida</a:t>
            </a:r>
            <a:r>
              <a:rPr lang="nl-B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modo</a:t>
            </a:r>
            <a:r>
              <a:rPr lang="nl-B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pumice</a:t>
            </a:r>
            <a:r>
              <a:rPr lang="nl-B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expolitum</a:t>
            </a:r>
            <a:r>
              <a:rPr lang="nl-BE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BE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2. Papyrus: wat en waarom?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9" descr="pap_maken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61" y="1978025"/>
            <a:ext cx="5693714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pap_maken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1978025"/>
            <a:ext cx="5510213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0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2. Papyrus: wat en waarom?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9"/>
          <a:stretch/>
        </p:blipFill>
        <p:spPr bwMode="auto">
          <a:xfrm>
            <a:off x="555092" y="2272145"/>
            <a:ext cx="11142775" cy="26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8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2. Papyrus: wat en waarom?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emotic Letter Drawing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32" y="1914235"/>
            <a:ext cx="7182095" cy="428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9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Alternatieven voor papyrus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Perkament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Naam &lt; </a:t>
            </a:r>
            <a:r>
              <a:rPr lang="nl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Pergamon</a:t>
            </a:r>
            <a:endParaRPr lang="nl-B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BE" sz="2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nl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eeuw v.C.: papyrus erg duur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Alternatief: bewerkte dierenhuiden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Zeldzaam in Egypte (veel papyrusplanten!)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Steviger dan papyrus</a:t>
            </a:r>
            <a:endParaRPr lang="nl-BE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upload.wikimedia.org/wikipedia/commons/f/f1/Permennter-15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64" y="1845734"/>
            <a:ext cx="3438578" cy="44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Alternatieven voor papyrus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“Papier” &lt; “papyrus”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Papier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Uitgevonden in China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105 n.C.?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Misschien door </a:t>
            </a:r>
            <a:r>
              <a:rPr lang="ja-JP" altLang="nl-BE" sz="2800" dirty="0">
                <a:latin typeface="Arial" panose="020B0604020202020204" pitchFamily="34" charset="0"/>
                <a:cs typeface="Arial" panose="020B0604020202020204" pitchFamily="34" charset="0"/>
              </a:rPr>
              <a:t>蔡</a:t>
            </a:r>
            <a:r>
              <a:rPr lang="ja-JP" alt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倫</a:t>
            </a:r>
            <a:r>
              <a:rPr lang="ja-JP" altLang="nl-BE" dirty="0" smtClean="0"/>
              <a:t> </a:t>
            </a:r>
            <a:r>
              <a:rPr lang="nl-BE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(Cai </a:t>
            </a:r>
            <a:r>
              <a:rPr lang="nl-BE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Lun</a:t>
            </a:r>
            <a:r>
              <a:rPr lang="nl-BE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secretaris van Keizer He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Pas in 751 n.C. leren de Arabieren het produceren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nl-BE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eeuw in Europa</a:t>
            </a:r>
            <a:endParaRPr lang="nl-BE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8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Alternatieven voor papyrus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upload.wikimedia.org/wikipedia/commons/b/be/Cai-l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42" y="1811251"/>
            <a:ext cx="35718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. Waar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zijn papyri te vinden?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365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Papyrus bestaat uit plantenvezels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Plantenvezels + vocht = ???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Rotte plantenvezels!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Egypte: veel woestijn → droog → veel papyri 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bewaard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Kelders van huizen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Eigendomscontract van een huis: vaak onder de drempel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Mummies!</a:t>
            </a:r>
            <a:endParaRPr lang="nl-B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Ook in </a:t>
            </a:r>
            <a:r>
              <a:rPr lang="nl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Herculaneum</a:t>
            </a:r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(Italië): reden?</a:t>
            </a:r>
            <a:endParaRPr lang="nl-BE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6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r="452"/>
          <a:stretch/>
        </p:blipFill>
        <p:spPr>
          <a:xfrm>
            <a:off x="1743826" y="295583"/>
            <a:ext cx="8277629" cy="6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Even voorstellen…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Grieks-Latijn, Lerarenopleiding, Frans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Specialisatie: Griekse papyri</a:t>
            </a: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http://www.evwrit.ugent.be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nl-B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9" y="1413164"/>
            <a:ext cx="5371888" cy="399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17" y="1413164"/>
            <a:ext cx="5879589" cy="399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9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254"/>
            <a:ext cx="7148945" cy="42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4. Lectuur van enkele teksten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8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P.Oxy</a:t>
            </a:r>
            <a:r>
              <a:rPr lang="nl-B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1,119 (2</a:t>
            </a:r>
            <a:r>
              <a:rPr lang="nl-BE" sz="3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nl-B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3</a:t>
            </a:r>
            <a:r>
              <a:rPr lang="nl-BE" sz="3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nl-B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eeuw n</a:t>
            </a:r>
            <a:r>
              <a:rPr lang="nl-BE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B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C.)</a:t>
            </a:r>
          </a:p>
          <a:p>
            <a:pPr marL="0" indent="0">
              <a:buNone/>
            </a:pPr>
            <a:endParaRPr lang="nl-B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Θέων Θέωνι τῷ πατρὶ χαίρειν.</a:t>
            </a:r>
          </a:p>
          <a:p>
            <a:pPr marL="0" indent="0">
              <a:buNone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καλῶς ἐποίησες οὐκ ἀπενηχες με μετε ἐ-</a:t>
            </a:r>
          </a:p>
          <a:p>
            <a:pPr marL="0" indent="0">
              <a:buNone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σοῦ εἰς πόλιν. ἠ οὐ θέλις ἀπενεκκεῖν &lt;με&gt; με-</a:t>
            </a:r>
          </a:p>
          <a:p>
            <a:pPr marL="0" indent="0">
              <a:buNone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τὲ σοῦ εἰς Ἀλεξάνδριαν οὐ μὴ γράψω σε ἐ-</a:t>
            </a:r>
          </a:p>
          <a:p>
            <a:pPr marL="0" indent="0">
              <a:buNone/>
            </a:pPr>
            <a:r>
              <a:rPr lang="el-G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πιστολὴν </a:t>
            </a: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οὔτε λαλῶ σε οὔτε υἱγενω σε</a:t>
            </a:r>
            <a:r>
              <a:rPr lang="el-G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nl-B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4. Lectuur van enkele teksten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εἶτα </a:t>
            </a: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ἂν δὲ ἔλθῃς εἰς Ἀλεξάνδριαν οὐ</a:t>
            </a:r>
          </a:p>
          <a:p>
            <a:pPr marL="0" indent="0">
              <a:buNone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μὴ λάβω χειραν παρὰ [σ]οῦ οὔτε πάλι χαίρω</a:t>
            </a:r>
          </a:p>
          <a:p>
            <a:pPr marL="0" indent="0">
              <a:buNone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σε λυπόν. ἂμ μὴ θέλῃς ἀπενέκαι μ[ε]</a:t>
            </a:r>
          </a:p>
          <a:p>
            <a:pPr marL="0" indent="0">
              <a:buNone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ταῦτα γε[ί]νετε. καὶ ἡ μήτηρ μου εἶπε Ἀρ̣-</a:t>
            </a:r>
          </a:p>
          <a:p>
            <a:pPr marL="0" indent="0">
              <a:buNone/>
            </a:pPr>
            <a:r>
              <a:rPr lang="el-G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χελάῳ </a:t>
            </a: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ὅτι ἀναστατοῖ μὲ ἄρρον αὐτόν</a:t>
            </a:r>
            <a:r>
              <a:rPr lang="el-G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B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. Lectuur van enkele teksten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καλῶς </a:t>
            </a: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δὲ ἐποίησες δῶρά μοι ἔπεμψε[ς]</a:t>
            </a:r>
          </a:p>
          <a:p>
            <a:pPr marL="0" indent="0">
              <a:buNone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μεγάλα ἀράκια πεπλάνηκαν ἡμως ἐκε[ῖ]</a:t>
            </a:r>
          </a:p>
          <a:p>
            <a:pPr marL="0" indent="0">
              <a:buNone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τῇ ἡμέρᾳ ιβ ὅτι ἔπλευσες. λυπὸν πέμψον εἴ[ς]</a:t>
            </a:r>
          </a:p>
          <a:p>
            <a:pPr marL="0" indent="0">
              <a:buNone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με παρακαλῶ σε. ἂμ μὴ πέμψῃς οὐ μὴ φά-</a:t>
            </a:r>
          </a:p>
          <a:p>
            <a:pPr marL="0" indent="0">
              <a:buNone/>
            </a:pPr>
            <a:r>
              <a:rPr lang="el-G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γω</a:t>
            </a: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, οὐ μὴ πείνω· ταῦτα.</a:t>
            </a:r>
          </a:p>
          <a:p>
            <a:pPr marL="0" indent="0">
              <a:buNone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ἐρῶσθέ σε εὔχ(ομαι).</a:t>
            </a:r>
          </a:p>
          <a:p>
            <a:pPr marL="0" indent="0">
              <a:buNone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Τῦβι ιη.</a:t>
            </a:r>
          </a:p>
          <a:p>
            <a:pPr marL="0" indent="0">
              <a:buNone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0" indent="0">
              <a:buNone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ἀπόδος Θέωνι [ἀ]π̣ὸ Θεωνᾶτος υἱῶ.</a:t>
            </a:r>
            <a:endParaRPr lang="nl-B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Met dank aan…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ndertitel 3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5012267"/>
          </a:xfrm>
        </p:spPr>
        <p:txBody>
          <a:bodyPr>
            <a:normAutofit/>
          </a:bodyPr>
          <a:lstStyle/>
          <a:p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Klaas Bentein (UGent)</a:t>
            </a:r>
          </a:p>
          <a:p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Katelijn Vandorpe (KU Leuven)</a:t>
            </a:r>
          </a:p>
          <a:p>
            <a:endParaRPr lang="nl-B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Afdeling Grieks UGent</a:t>
            </a:r>
          </a:p>
          <a:p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https://www.grieks.ugent.be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nl-B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https://www.facebook.com/GreekUGent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nl-B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Twitter: @</a:t>
            </a:r>
            <a:r>
              <a:rPr lang="nl-B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GreekUGent</a:t>
            </a:r>
            <a:endParaRPr lang="nl-B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365" y="421341"/>
            <a:ext cx="10569388" cy="3903771"/>
          </a:xfrm>
        </p:spPr>
        <p:txBody>
          <a:bodyPr>
            <a:normAutofit/>
          </a:bodyPr>
          <a:lstStyle/>
          <a:p>
            <a:r>
              <a:rPr lang="nl-BE" sz="6000" dirty="0" smtClean="0">
                <a:latin typeface="Cambria" panose="02040503050406030204" pitchFamily="18" charset="0"/>
              </a:rPr>
              <a:t>Griekse papyri uit Egypte</a:t>
            </a:r>
            <a:br>
              <a:rPr lang="nl-BE" sz="6000" dirty="0" smtClean="0">
                <a:latin typeface="Cambria" panose="02040503050406030204" pitchFamily="18" charset="0"/>
              </a:rPr>
            </a:br>
            <a:r>
              <a:rPr lang="nl-BE" sz="6000" dirty="0" smtClean="0">
                <a:latin typeface="Cambria" panose="02040503050406030204" pitchFamily="18" charset="0"/>
              </a:rPr>
              <a:t/>
            </a:r>
            <a:br>
              <a:rPr lang="nl-BE" sz="6000" dirty="0" smtClean="0">
                <a:latin typeface="Cambria" panose="02040503050406030204" pitchFamily="18" charset="0"/>
              </a:rPr>
            </a:br>
            <a:r>
              <a:rPr lang="nl-BE" sz="6000" dirty="0" smtClean="0">
                <a:latin typeface="Cambria" panose="02040503050406030204" pitchFamily="18" charset="0"/>
              </a:rPr>
              <a:t> </a:t>
            </a:r>
            <a:r>
              <a:rPr lang="nl-BE" sz="6000" i="1" dirty="0" smtClean="0">
                <a:latin typeface="Cambria" panose="02040503050406030204" pitchFamily="18" charset="0"/>
              </a:rPr>
              <a:t>Een inleiding</a:t>
            </a:r>
            <a:endParaRPr lang="nl-BE" sz="6000" i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Geert De Mol</a:t>
            </a:r>
          </a:p>
          <a:p>
            <a:r>
              <a:rPr lang="nl-BE" dirty="0" smtClean="0">
                <a:hlinkClick r:id="rId2"/>
              </a:rPr>
              <a:t>Geert.demol@ugent.be</a:t>
            </a:r>
            <a:endParaRPr lang="nl-BE" dirty="0"/>
          </a:p>
        </p:txBody>
      </p:sp>
      <p:pic>
        <p:nvPicPr>
          <p:cNvPr id="4" name="Tijdelijke aanduiding voor inhoud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6" b="18456"/>
          <a:stretch/>
        </p:blipFill>
        <p:spPr>
          <a:xfrm>
            <a:off x="5998118" y="3365078"/>
            <a:ext cx="5799433" cy="246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>
          <a:xfrm>
            <a:off x="907842" y="1607344"/>
            <a:ext cx="10676456" cy="3860768"/>
          </a:xfrm>
        </p:spPr>
        <p:txBody>
          <a:bodyPr/>
          <a:lstStyle/>
          <a:p>
            <a:r>
              <a:rPr lang="nl-NL" sz="4800" dirty="0" err="1" smtClean="0"/>
              <a:t>Onderzoeksfestival</a:t>
            </a:r>
            <a:r>
              <a:rPr lang="nl-NL" sz="4800" dirty="0" smtClean="0"/>
              <a:t> Grieks</a:t>
            </a:r>
            <a:endParaRPr lang="nl-NL" sz="4800" dirty="0"/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>
          <a:xfrm>
            <a:off x="902456" y="1402312"/>
            <a:ext cx="10681842" cy="12677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4400" dirty="0" smtClean="0">
                <a:solidFill>
                  <a:schemeClr val="bg1"/>
                </a:solidFill>
              </a:rPr>
              <a:t>De volgende workshop begint om 13.45u.</a:t>
            </a:r>
            <a:endParaRPr lang="nl-NL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www.bookingslw.ugent.be/wp-content/uploads/2020/11/medusa-300x2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272" y="5034544"/>
            <a:ext cx="2014728" cy="190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bookingslw.ugent.be/wp-content/uploads/2019/11/ariadne_full-154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6976"/>
            <a:ext cx="1466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Een historisch overzicht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Papyrus: wat en waarom?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Waar zijn papyri te vinden?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Lectuur van een tekst</a:t>
            </a:r>
          </a:p>
        </p:txBody>
      </p:sp>
    </p:spTree>
    <p:extLst>
      <p:ext uri="{BB962C8B-B14F-4D97-AF65-F5344CB8AC3E}">
        <p14:creationId xmlns:p14="http://schemas.microsoft.com/office/powerpoint/2010/main" val="146035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1. Een historisch overzicht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332 v.C.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Alexander de Grote</a:t>
            </a:r>
          </a:p>
        </p:txBody>
      </p:sp>
      <p:pic>
        <p:nvPicPr>
          <p:cNvPr id="4" name="Picture 2" descr="https://upload.wikimedia.org/wikipedia/commons/thumb/5/59/Alexander_and_Bucephalus_-_Battle_of_Issus_mosaic_-_Museo_Archeologico_Nazionale_-_Naples_BW.jpg/800px-Alexander_and_Bucephalus_-_Battle_of_Issus_mosaic_-_Museo_Archeologico_Nazionale_-_Naples_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564" y="1876983"/>
            <a:ext cx="5785517" cy="410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88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1. Een historisch overzicht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323 v.C.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Wat gebeurt 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Ptolemaios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 generaal van Alexander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Satraap van Egypte van 332 tot 304 v.C.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Vanaf 304 v.C.: farao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Πτολεμ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αῖος Σωτήρ (Ptolemaios I Soter)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“Ptolemeïsche” dynastie</a:t>
            </a:r>
          </a:p>
        </p:txBody>
      </p:sp>
    </p:spTree>
    <p:extLst>
      <p:ext uri="{BB962C8B-B14F-4D97-AF65-F5344CB8AC3E}">
        <p14:creationId xmlns:p14="http://schemas.microsoft.com/office/powerpoint/2010/main" val="6062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Het rijk van Alexander de Grote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28" y="1814119"/>
            <a:ext cx="8337304" cy="48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Ptolemeïsche dynastie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Macedonisch-Grieks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Alle koningen heetten </a:t>
            </a:r>
            <a:r>
              <a:rPr lang="nl-B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Ptolemaios</a:t>
            </a:r>
            <a:endParaRPr lang="nl-B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Koninginnen: </a:t>
            </a:r>
            <a:r>
              <a:rPr lang="nl-B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Berenike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B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Arsinoë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of Cleopatra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Huwelijken </a:t>
            </a: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tussen broers en </a:t>
            </a:r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zussen</a:t>
            </a:r>
          </a:p>
        </p:txBody>
      </p:sp>
    </p:spTree>
    <p:extLst>
      <p:ext uri="{BB962C8B-B14F-4D97-AF65-F5344CB8AC3E}">
        <p14:creationId xmlns:p14="http://schemas.microsoft.com/office/powerpoint/2010/main" val="15204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 Ptolemeïsche dynastie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EgyptianPtolem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67" y="1938097"/>
            <a:ext cx="561022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2065</TotalTime>
  <Words>1017</Words>
  <Application>Microsoft Office PowerPoint</Application>
  <PresentationFormat>Breedbeeld</PresentationFormat>
  <Paragraphs>156</Paragraphs>
  <Slides>38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Cambria</vt:lpstr>
      <vt:lpstr>Retrospect</vt:lpstr>
      <vt:lpstr>Onderzoeksfestival Grieks</vt:lpstr>
      <vt:lpstr>Griekse papyri uit Egypte   Een inleiding</vt:lpstr>
      <vt:lpstr>Even voorstellen…</vt:lpstr>
      <vt:lpstr>Inhoud</vt:lpstr>
      <vt:lpstr>1. Een historisch overzicht</vt:lpstr>
      <vt:lpstr>1. Een historisch overzicht</vt:lpstr>
      <vt:lpstr>Het rijk van Alexander de Grote</vt:lpstr>
      <vt:lpstr>De Ptolemeïsche dynastie</vt:lpstr>
      <vt:lpstr>De Ptolemeïsche dynastie</vt:lpstr>
      <vt:lpstr>De Ptolemeïsche dynastie</vt:lpstr>
      <vt:lpstr>De Ptolemeïsche dynastie: gevolgen</vt:lpstr>
      <vt:lpstr>De Ptolemeïsche dynastie: einde</vt:lpstr>
      <vt:lpstr>De Ptolemeïsche dynastie: einde</vt:lpstr>
      <vt:lpstr>Egypte in het Romeinse rijk</vt:lpstr>
      <vt:lpstr>PowerPoint-presentatie</vt:lpstr>
      <vt:lpstr>2. Papyrus: wat en waarom?</vt:lpstr>
      <vt:lpstr>2. Papyrus: wat en waarom?</vt:lpstr>
      <vt:lpstr>2. Papyrus: wat en waarom?</vt:lpstr>
      <vt:lpstr>2. Papyrus: wat en waarom?</vt:lpstr>
      <vt:lpstr>2. Papyrus: wat en waarom?</vt:lpstr>
      <vt:lpstr>2. Papyrus: wat en waarom?</vt:lpstr>
      <vt:lpstr>2. Papyrus: wat en waarom?</vt:lpstr>
      <vt:lpstr>2. Papyrus: wat en waarom?</vt:lpstr>
      <vt:lpstr>2. Papyrus: wat en waarom?</vt:lpstr>
      <vt:lpstr>Alternatieven voor papyrus</vt:lpstr>
      <vt:lpstr>Alternatieven voor papyrus</vt:lpstr>
      <vt:lpstr>Alternatieven voor papyrus</vt:lpstr>
      <vt:lpstr>3. Waar zijn papyri te vinden?</vt:lpstr>
      <vt:lpstr>PowerPoint-presentatie</vt:lpstr>
      <vt:lpstr>PowerPoint-presentatie</vt:lpstr>
      <vt:lpstr>PowerPoint-presentatie</vt:lpstr>
      <vt:lpstr>PowerPoint-presentatie</vt:lpstr>
      <vt:lpstr>4. Lectuur van enkele teksten</vt:lpstr>
      <vt:lpstr>4. Lectuur van enkele teksten</vt:lpstr>
      <vt:lpstr>4. Lectuur van enkele teksten</vt:lpstr>
      <vt:lpstr>Met dank aan…</vt:lpstr>
      <vt:lpstr>Griekse papyri uit Egypte   Een inleiding</vt:lpstr>
      <vt:lpstr>Onderzoeksfestival Grieks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ἐρρῶσθαί σε εὔχομαι of “Vele Groetjes uit Egypte!”  Briefschrijven vroeger en nu</dc:title>
  <dc:creator>Klaas Bentein</dc:creator>
  <cp:lastModifiedBy>Geert De Mol</cp:lastModifiedBy>
  <cp:revision>210</cp:revision>
  <cp:lastPrinted>2018-05-01T13:58:51Z</cp:lastPrinted>
  <dcterms:created xsi:type="dcterms:W3CDTF">2018-04-23T11:35:40Z</dcterms:created>
  <dcterms:modified xsi:type="dcterms:W3CDTF">2021-03-25T14:59:42Z</dcterms:modified>
</cp:coreProperties>
</file>